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7" r:id="rId2"/>
    <p:sldId id="329" r:id="rId3"/>
    <p:sldId id="302" r:id="rId4"/>
    <p:sldId id="303" r:id="rId5"/>
    <p:sldId id="330" r:id="rId6"/>
    <p:sldId id="335" r:id="rId7"/>
    <p:sldId id="304" r:id="rId8"/>
    <p:sldId id="305" r:id="rId9"/>
    <p:sldId id="307" r:id="rId10"/>
    <p:sldId id="308" r:id="rId11"/>
    <p:sldId id="309" r:id="rId12"/>
    <p:sldId id="310" r:id="rId13"/>
    <p:sldId id="311" r:id="rId14"/>
    <p:sldId id="312" r:id="rId15"/>
    <p:sldId id="313" r:id="rId16"/>
    <p:sldId id="331" r:id="rId17"/>
    <p:sldId id="314" r:id="rId18"/>
    <p:sldId id="334" r:id="rId19"/>
    <p:sldId id="332" r:id="rId20"/>
    <p:sldId id="333" r:id="rId21"/>
    <p:sldId id="318" r:id="rId22"/>
    <p:sldId id="319" r:id="rId23"/>
    <p:sldId id="320" r:id="rId24"/>
    <p:sldId id="323" r:id="rId25"/>
    <p:sldId id="324" r:id="rId26"/>
    <p:sldId id="325" r:id="rId27"/>
    <p:sldId id="326" r:id="rId28"/>
    <p:sldId id="327" r:id="rId29"/>
    <p:sldId id="328" r:id="rId30"/>
    <p:sldId id="336" r:id="rId31"/>
    <p:sldId id="337" r:id="rId32"/>
    <p:sldId id="342" r:id="rId33"/>
    <p:sldId id="343" r:id="rId34"/>
    <p:sldId id="338" r:id="rId35"/>
    <p:sldId id="341" r:id="rId36"/>
    <p:sldId id="29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494" autoAdjust="0"/>
  </p:normalViewPr>
  <p:slideViewPr>
    <p:cSldViewPr snapToGrid="0" snapToObjects="1">
      <p:cViewPr varScale="1">
        <p:scale>
          <a:sx n="75" d="100"/>
          <a:sy n="75" d="100"/>
        </p:scale>
        <p:origin x="-3800"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886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CCE20F-03E5-504C-969D-A640C0382D7F}" type="datetimeFigureOut">
              <a:rPr lang="en-US" smtClean="0"/>
              <a:t>2/23/12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D5DB33-249E-BD45-B607-1AD3CE8DBABC}" type="slidenum">
              <a:rPr lang="en-US" smtClean="0"/>
              <a:t>‹#›</a:t>
            </a:fld>
            <a:endParaRPr lang="en-US"/>
          </a:p>
        </p:txBody>
      </p:sp>
    </p:spTree>
    <p:extLst>
      <p:ext uri="{BB962C8B-B14F-4D97-AF65-F5344CB8AC3E}">
        <p14:creationId xmlns:p14="http://schemas.microsoft.com/office/powerpoint/2010/main" val="426982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8D6AD9-3034-8747-A45F-6A6903248DED}" type="datetimeFigureOut">
              <a:rPr lang="en-US" smtClean="0"/>
              <a:t>2/23/12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8E08F-F049-D54B-A695-CB2697F15764}" type="slidenum">
              <a:rPr lang="en-US" smtClean="0"/>
              <a:t>‹#›</a:t>
            </a:fld>
            <a:endParaRPr lang="en-US"/>
          </a:p>
        </p:txBody>
      </p:sp>
    </p:spTree>
    <p:extLst>
      <p:ext uri="{BB962C8B-B14F-4D97-AF65-F5344CB8AC3E}">
        <p14:creationId xmlns:p14="http://schemas.microsoft.com/office/powerpoint/2010/main" val="6825941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911" eaLnBrk="0" hangingPunct="0">
              <a:defRPr sz="2000">
                <a:solidFill>
                  <a:schemeClr val="tx1"/>
                </a:solidFill>
                <a:latin typeface="Tahoma" charset="0"/>
                <a:ea typeface="ＭＳ Ｐゴシック" charset="0"/>
                <a:cs typeface="ＭＳ Ｐゴシック" charset="0"/>
              </a:defRPr>
            </a:lvl1pPr>
            <a:lvl2pPr marL="735818" indent="-283007" defTabSz="911911" eaLnBrk="0" hangingPunct="0">
              <a:defRPr sz="2000">
                <a:solidFill>
                  <a:schemeClr val="tx1"/>
                </a:solidFill>
                <a:latin typeface="Tahoma" charset="0"/>
                <a:ea typeface="ＭＳ Ｐゴシック" charset="0"/>
              </a:defRPr>
            </a:lvl2pPr>
            <a:lvl3pPr marL="1132027" indent="-226405" defTabSz="911911" eaLnBrk="0" hangingPunct="0">
              <a:defRPr sz="2000">
                <a:solidFill>
                  <a:schemeClr val="tx1"/>
                </a:solidFill>
                <a:latin typeface="Tahoma" charset="0"/>
                <a:ea typeface="ＭＳ Ｐゴシック" charset="0"/>
              </a:defRPr>
            </a:lvl3pPr>
            <a:lvl4pPr marL="1584838" indent="-226405" defTabSz="911911" eaLnBrk="0" hangingPunct="0">
              <a:defRPr sz="2000">
                <a:solidFill>
                  <a:schemeClr val="tx1"/>
                </a:solidFill>
                <a:latin typeface="Tahoma" charset="0"/>
                <a:ea typeface="ＭＳ Ｐゴシック" charset="0"/>
              </a:defRPr>
            </a:lvl4pPr>
            <a:lvl5pPr marL="2037649" indent="-226405" defTabSz="911911" eaLnBrk="0" hangingPunct="0">
              <a:defRPr sz="2000">
                <a:solidFill>
                  <a:schemeClr val="tx1"/>
                </a:solidFill>
                <a:latin typeface="Tahoma" charset="0"/>
                <a:ea typeface="ＭＳ Ｐゴシック" charset="0"/>
              </a:defRPr>
            </a:lvl5pPr>
            <a:lvl6pPr marL="2490460" indent="-226405" algn="ctr" defTabSz="911911" eaLnBrk="0" fontAlgn="base" hangingPunct="0">
              <a:spcBef>
                <a:spcPct val="0"/>
              </a:spcBef>
              <a:spcAft>
                <a:spcPct val="0"/>
              </a:spcAft>
              <a:defRPr sz="2000">
                <a:solidFill>
                  <a:schemeClr val="tx1"/>
                </a:solidFill>
                <a:latin typeface="Tahoma" charset="0"/>
                <a:ea typeface="ＭＳ Ｐゴシック" charset="0"/>
              </a:defRPr>
            </a:lvl6pPr>
            <a:lvl7pPr marL="2943271" indent="-226405" algn="ctr" defTabSz="911911" eaLnBrk="0" fontAlgn="base" hangingPunct="0">
              <a:spcBef>
                <a:spcPct val="0"/>
              </a:spcBef>
              <a:spcAft>
                <a:spcPct val="0"/>
              </a:spcAft>
              <a:defRPr sz="2000">
                <a:solidFill>
                  <a:schemeClr val="tx1"/>
                </a:solidFill>
                <a:latin typeface="Tahoma" charset="0"/>
                <a:ea typeface="ＭＳ Ｐゴシック" charset="0"/>
              </a:defRPr>
            </a:lvl7pPr>
            <a:lvl8pPr marL="3396082" indent="-226405" algn="ctr" defTabSz="911911" eaLnBrk="0" fontAlgn="base" hangingPunct="0">
              <a:spcBef>
                <a:spcPct val="0"/>
              </a:spcBef>
              <a:spcAft>
                <a:spcPct val="0"/>
              </a:spcAft>
              <a:defRPr sz="2000">
                <a:solidFill>
                  <a:schemeClr val="tx1"/>
                </a:solidFill>
                <a:latin typeface="Tahoma" charset="0"/>
                <a:ea typeface="ＭＳ Ｐゴシック" charset="0"/>
              </a:defRPr>
            </a:lvl8pPr>
            <a:lvl9pPr marL="3848892" indent="-226405" algn="ctr" defTabSz="911911"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fld id="{18A5AD96-5E66-8646-8204-7D7CA00DA0F3}" type="slidenum">
              <a:rPr lang="en-US" sz="1200"/>
              <a:pPr eaLnBrk="1" hangingPunct="1"/>
              <a:t>1</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charset="0"/>
                <a:ea typeface="ＭＳ Ｐゴシック" charset="0"/>
                <a:cs typeface="ＭＳ Ｐゴシック" charset="0"/>
              </a:rPr>
              <a:t>These slides are intended to be used by a facilitator at a Future Freight Flow (FFF) Scenario Planning workshop.  The slides were developed as part of the Scenario Planning Toolkit for the NCHRP 20-83-(01) Project.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The</a:t>
            </a:r>
            <a:r>
              <a:rPr lang="en-US" baseline="0" dirty="0" smtClean="0">
                <a:latin typeface="Times New Roman" charset="0"/>
                <a:ea typeface="ＭＳ Ｐゴシック" charset="0"/>
                <a:cs typeface="ＭＳ Ｐゴシック" charset="0"/>
              </a:rPr>
              <a:t> notes are meant to help the facilitator make key points – they are not meant to be used as a script.  </a:t>
            </a:r>
            <a:r>
              <a:rPr lang="en-US" dirty="0" smtClean="0">
                <a:latin typeface="Times New Roman" charset="0"/>
                <a:ea typeface="ＭＳ Ｐゴシック" charset="0"/>
                <a:cs typeface="ＭＳ Ｐゴシック" charset="0"/>
              </a:rPr>
              <a:t> </a:t>
            </a:r>
            <a:endParaRPr lang="en-US" baseline="0" dirty="0" smtClean="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example, take this picture.  It is from Star</a:t>
            </a:r>
            <a:r>
              <a:rPr lang="en-US" baseline="0" dirty="0" smtClean="0"/>
              <a:t> Trek Next Generation series – the episode is “Parallels”.  Aired in November 1993 in the seventh season.  Plot Summary:  After returning from a </a:t>
            </a:r>
            <a:r>
              <a:rPr lang="en-US" baseline="0" dirty="0" err="1" smtClean="0"/>
              <a:t>bat'leth</a:t>
            </a:r>
            <a:r>
              <a:rPr lang="en-US" baseline="0" dirty="0" smtClean="0"/>
              <a:t> tournament, </a:t>
            </a:r>
            <a:r>
              <a:rPr lang="en-US" baseline="0" dirty="0" err="1" smtClean="0"/>
              <a:t>Worf</a:t>
            </a:r>
            <a:r>
              <a:rPr lang="en-US" baseline="0" dirty="0" smtClean="0"/>
              <a:t> finds himself shifting between various realities of existence.  This picture shows the 285,000 possible Starship enterprises.</a:t>
            </a:r>
          </a:p>
          <a:p>
            <a:endParaRPr lang="en-US" baseline="0" dirty="0" smtClean="0"/>
          </a:p>
          <a:p>
            <a:r>
              <a:rPr lang="en-US" baseline="0" dirty="0" smtClean="0"/>
              <a:t>This is your problem – which future should you select?  </a:t>
            </a:r>
          </a:p>
          <a:p>
            <a:endParaRPr lang="en-US" dirty="0"/>
          </a:p>
        </p:txBody>
      </p:sp>
      <p:sp>
        <p:nvSpPr>
          <p:cNvPr id="4" name="Slide Number Placeholder 3"/>
          <p:cNvSpPr>
            <a:spLocks noGrp="1"/>
          </p:cNvSpPr>
          <p:nvPr>
            <p:ph type="sldNum" sz="quarter" idx="10"/>
          </p:nvPr>
        </p:nvSpPr>
        <p:spPr/>
        <p:txBody>
          <a:bodyPr/>
          <a:lstStyle/>
          <a:p>
            <a:pPr>
              <a:defRPr/>
            </a:pPr>
            <a:fld id="{9C285736-9E0C-F74B-90F0-335BDDA9EAF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ways to select a potential future to prepare for.  However, we should identify a couple specific futures.</a:t>
            </a:r>
          </a:p>
          <a:p>
            <a:endParaRPr lang="en-US" dirty="0"/>
          </a:p>
          <a:p>
            <a:r>
              <a:rPr lang="en-US" dirty="0" smtClean="0"/>
              <a:t>A</a:t>
            </a:r>
            <a:r>
              <a:rPr lang="en-US" baseline="0" dirty="0" smtClean="0"/>
              <a:t> Preferred Future is a vision.  This is a future that we hope will happen.  An example is President Obama’s goal to double US exports within five years.  this is a vision.  </a:t>
            </a:r>
          </a:p>
          <a:p>
            <a:r>
              <a:rPr lang="en-US" baseline="0" dirty="0" smtClean="0"/>
              <a:t>A Probable Future is a prediction.  this is a future that you or your organization thinks is most likely to happen.  This is essentially a single point forecast.  </a:t>
            </a:r>
          </a:p>
          <a:p>
            <a:endParaRPr lang="en-US" baseline="0" dirty="0" smtClean="0"/>
          </a:p>
          <a:p>
            <a:r>
              <a:rPr lang="en-US" baseline="0" dirty="0" smtClean="0"/>
              <a:t>We do not want either of these to be included in our scenario planning.  </a:t>
            </a:r>
          </a:p>
          <a:p>
            <a:r>
              <a:rPr lang="en-US" baseline="0" dirty="0" smtClean="0"/>
              <a:t>Why?  Because just like current events can anchor and bias our short term forecasts, having either Preferred or Probable futures among the scenarios that we are using will bias us.  The other scenarios will be ignored.</a:t>
            </a:r>
          </a:p>
          <a:p>
            <a:endParaRPr lang="en-US" baseline="0" dirty="0" smtClean="0"/>
          </a:p>
          <a:p>
            <a:r>
              <a:rPr lang="en-US" baseline="0" dirty="0" smtClean="0"/>
              <a:t>Instead, focus on some plausible scenarios.  We want to only select a handful (any more than 4 becomes overwhelming) of scenarios that are structurally different from each other. </a:t>
            </a:r>
          </a:p>
          <a:p>
            <a:endParaRPr lang="en-US" baseline="0" dirty="0" smtClean="0"/>
          </a:p>
          <a:p>
            <a:r>
              <a:rPr lang="en-US" baseline="0" dirty="0" smtClean="0"/>
              <a:t>Luckily, there are some pretty well established methods for forming scenarios.  Lets look at the criteria for a good scenario.  </a:t>
            </a:r>
            <a:endParaRPr lang="en-US" dirty="0" smtClean="0"/>
          </a:p>
        </p:txBody>
      </p:sp>
      <p:sp>
        <p:nvSpPr>
          <p:cNvPr id="4" name="Slide Number Placeholder 3"/>
          <p:cNvSpPr>
            <a:spLocks noGrp="1"/>
          </p:cNvSpPr>
          <p:nvPr>
            <p:ph type="sldNum" sz="quarter" idx="10"/>
          </p:nvPr>
        </p:nvSpPr>
        <p:spPr/>
        <p:txBody>
          <a:bodyPr/>
          <a:lstStyle/>
          <a:p>
            <a:fld id="{2D313FE5-B7A8-4A75-A121-0B525682CF1C}" type="slidenum">
              <a:rPr lang="en-US" smtClean="0"/>
              <a:pPr/>
              <a:t>11</a:t>
            </a:fld>
            <a:endParaRPr lang="en-US"/>
          </a:p>
        </p:txBody>
      </p:sp>
    </p:spTree>
    <p:extLst>
      <p:ext uri="{BB962C8B-B14F-4D97-AF65-F5344CB8AC3E}">
        <p14:creationId xmlns:p14="http://schemas.microsoft.com/office/powerpoint/2010/main" val="227831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A0E51A-A335-B14E-AD95-07872238B5D9}" type="slidenum">
              <a:rPr lang="en-US"/>
              <a:pPr/>
              <a:t>12</a:t>
            </a:fld>
            <a:endParaRPr lang="en-US"/>
          </a:p>
        </p:txBody>
      </p:sp>
      <p:sp>
        <p:nvSpPr>
          <p:cNvPr id="399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99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smtClean="0">
                <a:latin typeface="Arial" charset="0"/>
              </a:rPr>
              <a:t>This list comes from Lindgren &amp; </a:t>
            </a:r>
            <a:r>
              <a:rPr lang="en-US" dirty="0" err="1" smtClean="0">
                <a:latin typeface="Arial" charset="0"/>
              </a:rPr>
              <a:t>Bandhold</a:t>
            </a:r>
            <a:r>
              <a:rPr lang="en-US" dirty="0" smtClean="0">
                <a:latin typeface="Arial" charset="0"/>
              </a:rPr>
              <a:t>.</a:t>
            </a:r>
          </a:p>
          <a:p>
            <a:pPr eaLnBrk="1" hangingPunct="1"/>
            <a:endParaRPr lang="en-US" dirty="0" smtClean="0">
              <a:latin typeface="Arial" charset="0"/>
            </a:endParaRPr>
          </a:p>
          <a:p>
            <a:pPr eaLnBrk="1" hangingPunct="1"/>
            <a:r>
              <a:rPr lang="en-US" dirty="0" smtClean="0">
                <a:latin typeface="Arial" charset="0"/>
              </a:rPr>
              <a:t>Decision Making– the scenarios should be designed around the critical strategy or decision you are trying to make.  The FFF scenarios are all about the physical flow of freight.  </a:t>
            </a:r>
          </a:p>
          <a:p>
            <a:pPr eaLnBrk="1" hangingPunct="1"/>
            <a:r>
              <a:rPr lang="en-US" dirty="0" smtClean="0">
                <a:latin typeface="Arial" charset="0"/>
              </a:rPr>
              <a:t>Plausibility – the scenarios should be within realistic limits.  Avoid “magic” technology or absurd assumptions (there</a:t>
            </a:r>
            <a:r>
              <a:rPr lang="en-US" baseline="0" dirty="0" smtClean="0">
                <a:latin typeface="Arial" charset="0"/>
              </a:rPr>
              <a:t> is no more war).  </a:t>
            </a:r>
            <a:endParaRPr lang="en-US" dirty="0" smtClean="0">
              <a:latin typeface="Arial" charset="0"/>
            </a:endParaRPr>
          </a:p>
          <a:p>
            <a:pPr eaLnBrk="1" hangingPunct="1"/>
            <a:r>
              <a:rPr lang="en-US" dirty="0" smtClean="0">
                <a:latin typeface="Arial" charset="0"/>
              </a:rPr>
              <a:t>Alternatives – among</a:t>
            </a:r>
            <a:r>
              <a:rPr lang="en-US" baseline="0" dirty="0" smtClean="0">
                <a:latin typeface="Arial" charset="0"/>
              </a:rPr>
              <a:t> the set of scenarios, there should be </a:t>
            </a:r>
            <a:r>
              <a:rPr lang="en-US" dirty="0" smtClean="0">
                <a:latin typeface="Arial" charset="0"/>
              </a:rPr>
              <a:t>no favorite or preferred scenario.  Make</a:t>
            </a:r>
            <a:r>
              <a:rPr lang="en-US" baseline="0" dirty="0" smtClean="0">
                <a:latin typeface="Arial" charset="0"/>
              </a:rPr>
              <a:t> sure that one of the scenarios is not an “</a:t>
            </a:r>
            <a:r>
              <a:rPr lang="en-US" dirty="0" smtClean="0">
                <a:latin typeface="Arial" charset="0"/>
              </a:rPr>
              <a:t>Unofficial/Official” version.  Each scenario should be equally likely/unlikely and likable/unlikeable.</a:t>
            </a:r>
            <a:r>
              <a:rPr lang="en-US" baseline="0" dirty="0" smtClean="0">
                <a:latin typeface="Arial" charset="0"/>
              </a:rPr>
              <a:t>  </a:t>
            </a:r>
            <a:endParaRPr lang="en-US" dirty="0" smtClean="0">
              <a:latin typeface="Arial" charset="0"/>
            </a:endParaRPr>
          </a:p>
          <a:p>
            <a:pPr eaLnBrk="1" hangingPunct="1"/>
            <a:r>
              <a:rPr lang="en-US" dirty="0" smtClean="0">
                <a:latin typeface="Arial" charset="0"/>
              </a:rPr>
              <a:t>Consistency –The  internal logic has to be aligned.  You should not have a scenario where, for example, GDP is very low but everyone’s household income is tripled.</a:t>
            </a:r>
            <a:r>
              <a:rPr lang="en-US" baseline="0" dirty="0" smtClean="0">
                <a:latin typeface="Arial" charset="0"/>
              </a:rPr>
              <a:t>  The logic has to work.  </a:t>
            </a:r>
            <a:endParaRPr lang="en-US" dirty="0" smtClean="0">
              <a:latin typeface="Arial" charset="0"/>
            </a:endParaRPr>
          </a:p>
          <a:p>
            <a:pPr eaLnBrk="1" hangingPunct="1"/>
            <a:r>
              <a:rPr lang="en-US" dirty="0" smtClean="0">
                <a:latin typeface="Arial" charset="0"/>
              </a:rPr>
              <a:t>Differentiation – Each of the scenarios should be structurally different from each other.  You don’t want scenarios that are too close to each other.  </a:t>
            </a:r>
          </a:p>
          <a:p>
            <a:pPr eaLnBrk="1" hangingPunct="1"/>
            <a:r>
              <a:rPr lang="en-US" dirty="0" smtClean="0">
                <a:latin typeface="Arial" charset="0"/>
              </a:rPr>
              <a:t>Memorability – The scenarios should be easy to recall after the workshop.  A catchy name helps.  The scenarios will be used as</a:t>
            </a:r>
            <a:r>
              <a:rPr lang="en-US" baseline="0" dirty="0" smtClean="0">
                <a:latin typeface="Arial" charset="0"/>
              </a:rPr>
              <a:t> “touchstones” to refer to potential events.  Make them memorable</a:t>
            </a:r>
            <a:endParaRPr lang="en-US" dirty="0" smtClean="0">
              <a:latin typeface="Arial" charset="0"/>
            </a:endParaRPr>
          </a:p>
          <a:p>
            <a:pPr eaLnBrk="1" hangingPunct="1"/>
            <a:r>
              <a:rPr lang="en-US" dirty="0" smtClean="0">
                <a:latin typeface="Arial" charset="0"/>
              </a:rPr>
              <a:t>Challenge – push against established wisdom.  The scenarios should not be too safe.</a:t>
            </a:r>
            <a:r>
              <a:rPr lang="en-US" baseline="0" dirty="0" smtClean="0">
                <a:latin typeface="Arial" charset="0"/>
              </a:rPr>
              <a:t>  Remember, this is a brainstorming exercise.  </a:t>
            </a:r>
          </a:p>
          <a:p>
            <a:pPr eaLnBrk="1" hangingPunct="1"/>
            <a:endParaRPr lang="en-US" baseline="0" dirty="0" smtClean="0">
              <a:latin typeface="Arial" charset="0"/>
            </a:endParaRPr>
          </a:p>
          <a:p>
            <a:pPr eaLnBrk="1" hangingPunct="1"/>
            <a:r>
              <a:rPr lang="en-US" baseline="0" dirty="0" smtClean="0">
                <a:latin typeface="Arial" charset="0"/>
              </a:rPr>
              <a:t>The last point is critical.  The scenarios that are used will probably never actually happen.  That is ok.  The real skill we are developing is the ability to look beyond today’s environment and to prepare for unforeseen situations.</a:t>
            </a:r>
          </a:p>
          <a:p>
            <a:pPr eaLnBrk="1" hangingPunct="1"/>
            <a:r>
              <a:rPr lang="en-US" baseline="0" dirty="0" smtClean="0">
                <a:latin typeface="Arial" charset="0"/>
              </a:rPr>
              <a:t>Also, it is important to separate out effects from events.  </a:t>
            </a:r>
            <a:endParaRPr lang="en-US" dirty="0" smtClean="0">
              <a:latin typeface="Arial" charset="0"/>
            </a:endParaRPr>
          </a:p>
          <a:p>
            <a:pPr eaLnBrk="1" hangingPunct="1"/>
            <a:endParaRPr lang="en-US"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events versus effects.  The idea is that there are many many individual and unique EVENTS that could all have the same EFFECT.</a:t>
            </a:r>
          </a:p>
          <a:p>
            <a:r>
              <a:rPr lang="en-US" dirty="0" smtClean="0"/>
              <a:t>Take for example the EYE – a</a:t>
            </a:r>
            <a:r>
              <a:rPr lang="en-US" baseline="0" dirty="0" smtClean="0"/>
              <a:t> – </a:t>
            </a:r>
            <a:r>
              <a:rPr lang="en-US" baseline="0" dirty="0" err="1" smtClean="0"/>
              <a:t>fyat</a:t>
            </a:r>
            <a:r>
              <a:rPr lang="en-US" baseline="0" dirty="0" smtClean="0"/>
              <a:t> – la – </a:t>
            </a:r>
            <a:r>
              <a:rPr lang="en-US" baseline="0" dirty="0" err="1" smtClean="0"/>
              <a:t>jo</a:t>
            </a:r>
            <a:r>
              <a:rPr lang="en-US" baseline="0" dirty="0" smtClean="0"/>
              <a:t> – </a:t>
            </a:r>
            <a:r>
              <a:rPr lang="en-US" baseline="0" dirty="0" err="1" smtClean="0"/>
              <a:t>kutl</a:t>
            </a:r>
            <a:r>
              <a:rPr lang="en-US" baseline="0" dirty="0" smtClean="0"/>
              <a:t> volcano.  The net effect of the volcano was the closure of the air traffic lane over the Atlantic for several months.  No one predicted the volcano, but there are many other events that could have triggered the same effect of no air transport between the US and the EU – such as exceptionally high fuel costs, extreme trade barriers, etc. ,   </a:t>
            </a:r>
          </a:p>
          <a:p>
            <a:endParaRPr lang="en-US" baseline="0" dirty="0" smtClean="0"/>
          </a:p>
          <a:p>
            <a:r>
              <a:rPr lang="en-US" baseline="0" dirty="0" smtClean="0"/>
              <a:t>Another example is the Beijing Olympics.  Prior to the Olympics the government started closing down industry within a widening distance from the Olympics site due to pollution.  At that time a large percentage of the Latex glove manufacturing for the world occurred within 50 miles of Beijing.  This event (closure of manufacturing) </a:t>
            </a:r>
            <a:r>
              <a:rPr lang="en-US" baseline="0" dirty="0" err="1" smtClean="0"/>
              <a:t>casued</a:t>
            </a:r>
            <a:r>
              <a:rPr lang="en-US" baseline="0" dirty="0" smtClean="0"/>
              <a:t> a severe shortage of gloves – impacting a range of industries – healthcare to fast food.  But, many different EVENTS could have triggered the EFFECT of stopping sourcing from China.  These include a pandemic, </a:t>
            </a:r>
            <a:r>
              <a:rPr lang="en-US" baseline="0" dirty="0" err="1" smtClean="0"/>
              <a:t>natrual</a:t>
            </a:r>
            <a:r>
              <a:rPr lang="en-US" baseline="0" dirty="0" smtClean="0"/>
              <a:t> disasters, etc.  </a:t>
            </a:r>
          </a:p>
          <a:p>
            <a:endParaRPr lang="en-US" baseline="0" dirty="0" smtClean="0"/>
          </a:p>
          <a:p>
            <a:r>
              <a:rPr lang="en-US" baseline="0" dirty="0" smtClean="0"/>
              <a:t>The key point is that we can never predict all of the potential events that can happen.  We can, however, think about our operations and organization and identify the core EFFECTS that would impact us.  This is a way of boiling down the ocean to a manageable number of things to prepare for</a:t>
            </a:r>
          </a:p>
        </p:txBody>
      </p:sp>
      <p:sp>
        <p:nvSpPr>
          <p:cNvPr id="4" name="Slide Number Placeholder 3"/>
          <p:cNvSpPr>
            <a:spLocks noGrp="1"/>
          </p:cNvSpPr>
          <p:nvPr>
            <p:ph type="sldNum" sz="quarter" idx="10"/>
          </p:nvPr>
        </p:nvSpPr>
        <p:spPr/>
        <p:txBody>
          <a:bodyPr/>
          <a:lstStyle/>
          <a:p>
            <a:fld id="{2D313FE5-B7A8-4A75-A121-0B525682CF1C}" type="slidenum">
              <a:rPr lang="en-US" smtClean="0"/>
              <a:pPr/>
              <a:t>13</a:t>
            </a:fld>
            <a:endParaRPr lang="en-US"/>
          </a:p>
        </p:txBody>
      </p:sp>
    </p:spTree>
    <p:extLst>
      <p:ext uri="{BB962C8B-B14F-4D97-AF65-F5344CB8AC3E}">
        <p14:creationId xmlns:p14="http://schemas.microsoft.com/office/powerpoint/2010/main" val="176114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For our problem – investing in freight transportation infrastructure – we can identify 5 core EFFECTS that will</a:t>
            </a:r>
            <a:r>
              <a:rPr lang="en-US" baseline="0" dirty="0" smtClean="0">
                <a:latin typeface="Calibri" charset="0"/>
                <a:ea typeface="ＭＳ Ｐゴシック" charset="0"/>
                <a:cs typeface="ＭＳ Ｐゴシック" charset="0"/>
              </a:rPr>
              <a:t> result from any potential EVENT.  Thus, I only need to really be prepared for this small set of EFFECTS.</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These are: sourcing location, destination locations, intermediate locations for routing, total volume, and the characteristics of the products being moved.  Value density is a proxy for the type of product.  </a:t>
            </a:r>
          </a:p>
          <a:p>
            <a:endParaRPr lang="en-US" baseline="0" dirty="0" smtClean="0">
              <a:latin typeface="Calibri" charset="0"/>
              <a:ea typeface="ＭＳ Ｐゴシック" charset="0"/>
              <a:cs typeface="ＭＳ Ｐゴシック"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28985" indent="-3747181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167" eaLnBrk="0" fontAlgn="base" hangingPunct="0">
              <a:spcBef>
                <a:spcPct val="0"/>
              </a:spcBef>
              <a:spcAft>
                <a:spcPct val="0"/>
              </a:spcAft>
              <a:defRPr sz="2400">
                <a:solidFill>
                  <a:schemeClr val="tx1"/>
                </a:solidFill>
                <a:latin typeface="Arial" charset="0"/>
                <a:ea typeface="ＭＳ Ｐゴシック" charset="0"/>
              </a:defRPr>
            </a:lvl6pPr>
            <a:lvl7pPr marL="914334" eaLnBrk="0" fontAlgn="base" hangingPunct="0">
              <a:spcBef>
                <a:spcPct val="0"/>
              </a:spcBef>
              <a:spcAft>
                <a:spcPct val="0"/>
              </a:spcAft>
              <a:defRPr sz="2400">
                <a:solidFill>
                  <a:schemeClr val="tx1"/>
                </a:solidFill>
                <a:latin typeface="Arial" charset="0"/>
                <a:ea typeface="ＭＳ Ｐゴシック" charset="0"/>
              </a:defRPr>
            </a:lvl7pPr>
            <a:lvl8pPr marL="1371501" eaLnBrk="0" fontAlgn="base" hangingPunct="0">
              <a:spcBef>
                <a:spcPct val="0"/>
              </a:spcBef>
              <a:spcAft>
                <a:spcPct val="0"/>
              </a:spcAft>
              <a:defRPr sz="2400">
                <a:solidFill>
                  <a:schemeClr val="tx1"/>
                </a:solidFill>
                <a:latin typeface="Arial" charset="0"/>
                <a:ea typeface="ＭＳ Ｐゴシック" charset="0"/>
              </a:defRPr>
            </a:lvl8pPr>
            <a:lvl9pPr marL="1828668" eaLnBrk="0" fontAlgn="base" hangingPunct="0">
              <a:spcBef>
                <a:spcPct val="0"/>
              </a:spcBef>
              <a:spcAft>
                <a:spcPct val="0"/>
              </a:spcAft>
              <a:defRPr sz="2400">
                <a:solidFill>
                  <a:schemeClr val="tx1"/>
                </a:solidFill>
                <a:latin typeface="Arial" charset="0"/>
                <a:ea typeface="ＭＳ Ｐゴシック" charset="0"/>
              </a:defRPr>
            </a:lvl9pPr>
          </a:lstStyle>
          <a:p>
            <a:fld id="{78131600-1475-CC4E-A58E-59A1AD6DC907}"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bringing this all together, we can see that the challenge</a:t>
            </a:r>
            <a:r>
              <a:rPr lang="en-US" baseline="0" dirty="0" smtClean="0"/>
              <a:t> of forecasting is that there are these step functions or changes that we cannot predict and that these make the long-range planning difficult.  </a:t>
            </a:r>
          </a:p>
          <a:p>
            <a:endParaRPr lang="en-US" baseline="0" dirty="0" smtClean="0"/>
          </a:p>
          <a:p>
            <a:r>
              <a:rPr lang="en-US" baseline="0" dirty="0" smtClean="0"/>
              <a:t>However, Scenario Planning allows us to shift from predicting to preparing and to focus on a few key EFFECTS versus an infinite number of EVENTS.  </a:t>
            </a:r>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15</a:t>
            </a:fld>
            <a:endParaRPr lang="en-US"/>
          </a:p>
        </p:txBody>
      </p:sp>
    </p:spTree>
    <p:extLst>
      <p:ext uri="{BB962C8B-B14F-4D97-AF65-F5344CB8AC3E}">
        <p14:creationId xmlns:p14="http://schemas.microsoft.com/office/powerpoint/2010/main" val="3122689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turn to the scenarios that we will</a:t>
            </a:r>
            <a:r>
              <a:rPr lang="en-US" baseline="0" dirty="0" smtClean="0"/>
              <a:t> be using going forward.  </a:t>
            </a:r>
            <a:endParaRPr lang="en-US" dirty="0"/>
          </a:p>
        </p:txBody>
      </p:sp>
      <p:sp>
        <p:nvSpPr>
          <p:cNvPr id="4" name="Slide Number Placeholder 3"/>
          <p:cNvSpPr>
            <a:spLocks noGrp="1"/>
          </p:cNvSpPr>
          <p:nvPr>
            <p:ph type="sldNum" sz="quarter" idx="10"/>
          </p:nvPr>
        </p:nvSpPr>
        <p:spPr/>
        <p:txBody>
          <a:bodyPr/>
          <a:lstStyle/>
          <a:p>
            <a:fld id="{DC08E08F-F049-D54B-A695-CB2697F15764}" type="slidenum">
              <a:rPr lang="en-US" smtClean="0"/>
              <a:t>16</a:t>
            </a:fld>
            <a:endParaRPr lang="en-US"/>
          </a:p>
        </p:txBody>
      </p:sp>
    </p:spTree>
    <p:extLst>
      <p:ext uri="{BB962C8B-B14F-4D97-AF65-F5344CB8AC3E}">
        <p14:creationId xmlns:p14="http://schemas.microsoft.com/office/powerpoint/2010/main" val="191299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 team created four scenarios for use in the FFF Scenario Planning workshops.  Lets talk about each of them: </a:t>
            </a:r>
          </a:p>
          <a:p>
            <a:endParaRPr lang="en-US" dirty="0" smtClean="0"/>
          </a:p>
          <a:p>
            <a:r>
              <a:rPr lang="en-US" dirty="0" smtClean="0"/>
              <a:t>Global Marketplace is a highly competitive and volatile world. Open, vigorous trade between virtually all nations has led to market-based approaches to most contemporary challenges.  It is like Thomas Freidman’s Flat World on </a:t>
            </a:r>
            <a:r>
              <a:rPr lang="en-US" dirty="0" err="1" smtClean="0"/>
              <a:t>steriods</a:t>
            </a:r>
            <a:r>
              <a:rPr lang="en-US" dirty="0" smtClean="0"/>
              <a:t>.</a:t>
            </a:r>
          </a:p>
          <a:p>
            <a:endParaRPr lang="en-US" dirty="0" smtClean="0"/>
          </a:p>
          <a:p>
            <a:r>
              <a:rPr lang="en-US" dirty="0" smtClean="0"/>
              <a:t>One World Order is a highly regulated and managed world.  Facing global scarcity of key resources, nations establish international rules to ensure their fair and sustainable use. Global trade thrives, but its course is shaped by the very visible hand of regulation, at times an iron fist in a velvet glove.  </a:t>
            </a:r>
          </a:p>
          <a:p>
            <a:endParaRPr lang="en-US" dirty="0" smtClean="0"/>
          </a:p>
          <a:p>
            <a:r>
              <a:rPr lang="en-US" dirty="0" smtClean="0"/>
              <a:t>Millions of Markets is a world where advanced technological breakthroughs have enabled the United States (and other countries) to become highly self-reliant in terms of energy, agriculture, manufacturing, and other needs. There is increased migration towards smaller urban areas that are supported by nearby regional innovation hubs that can manufacture highly customized goods.  </a:t>
            </a:r>
          </a:p>
          <a:p>
            <a:endParaRPr lang="en-US" dirty="0" smtClean="0"/>
          </a:p>
          <a:p>
            <a:r>
              <a:rPr lang="en-US" dirty="0" err="1" smtClean="0"/>
              <a:t>Naftástique</a:t>
            </a:r>
            <a:r>
              <a:rPr lang="en-US" dirty="0" smtClean="0"/>
              <a:t>! is a world where trade has moved away from a single global market towards a number of emerging regional trading blocs. China, Europe and South America form their own clusters. The United States leads an effort to make North America a self-sufficient economic community.</a:t>
            </a:r>
          </a:p>
          <a:p>
            <a:endParaRPr lang="en-US" dirty="0" smtClean="0"/>
          </a:p>
          <a:p>
            <a:r>
              <a:rPr lang="en-US" dirty="0" smtClean="0"/>
              <a:t>Each of you has been assigned to one of these worlds and in a few minutes you will be asked to immerse yourself into it.</a:t>
            </a:r>
            <a:r>
              <a:rPr lang="en-US" baseline="0" dirty="0" smtClean="0"/>
              <a:t>  To make the exercise worthwhile, it is very important that you truly accept the future that you are assigned.  It is hard for professionals to consider a potential future that is not either their preferred or predicted future.  You need to free your mind and not get shackled to today’s conditions.  </a:t>
            </a:r>
          </a:p>
          <a:p>
            <a:endParaRPr lang="en-US" baseline="0" dirty="0" smtClean="0"/>
          </a:p>
          <a:p>
            <a:r>
              <a:rPr lang="en-US" baseline="0" dirty="0" smtClean="0"/>
              <a:t>To help you “free your mind” lets talk about some examples of people who were tethered to their current thinking.  </a:t>
            </a:r>
            <a:endParaRPr lang="en-US" dirty="0" smtClean="0"/>
          </a:p>
          <a:p>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17</a:t>
            </a:fld>
            <a:endParaRPr lang="en-US"/>
          </a:p>
        </p:txBody>
      </p:sp>
    </p:spTree>
    <p:extLst>
      <p:ext uri="{BB962C8B-B14F-4D97-AF65-F5344CB8AC3E}">
        <p14:creationId xmlns:p14="http://schemas.microsoft.com/office/powerpoint/2010/main" val="1742009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video</a:t>
            </a:r>
            <a:r>
              <a:rPr lang="en-US" baseline="0" dirty="0" smtClean="0"/>
              <a:t> is on the data and the </a:t>
            </a:r>
            <a:r>
              <a:rPr lang="en-US" baseline="0" dirty="0" err="1" smtClean="0"/>
              <a:t>dvd</a:t>
            </a:r>
            <a:r>
              <a:rPr lang="en-US" baseline="0" dirty="0" smtClean="0"/>
              <a:t> disk in the toolkit</a:t>
            </a:r>
            <a:endParaRPr lang="en-US" dirty="0" smtClean="0"/>
          </a:p>
          <a:p>
            <a:endParaRPr lang="en-US" dirty="0"/>
          </a:p>
        </p:txBody>
      </p:sp>
      <p:sp>
        <p:nvSpPr>
          <p:cNvPr id="4" name="Slide Number Placeholder 3"/>
          <p:cNvSpPr>
            <a:spLocks noGrp="1"/>
          </p:cNvSpPr>
          <p:nvPr>
            <p:ph type="sldNum" sz="quarter" idx="10"/>
          </p:nvPr>
        </p:nvSpPr>
        <p:spPr/>
        <p:txBody>
          <a:bodyPr/>
          <a:lstStyle/>
          <a:p>
            <a:fld id="{DC08E08F-F049-D54B-A695-CB2697F15764}" type="slidenum">
              <a:rPr lang="en-US" smtClean="0"/>
              <a:t>18</a:t>
            </a:fld>
            <a:endParaRPr lang="en-US"/>
          </a:p>
        </p:txBody>
      </p:sp>
    </p:spTree>
    <p:extLst>
      <p:ext uri="{BB962C8B-B14F-4D97-AF65-F5344CB8AC3E}">
        <p14:creationId xmlns:p14="http://schemas.microsoft.com/office/powerpoint/2010/main" val="909091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dirty="0" smtClean="0"/>
              <a:t>Give the rough background:  </a:t>
            </a:r>
          </a:p>
          <a:p>
            <a:pPr marL="168501" indent="-168501">
              <a:buFont typeface="Arial" pitchFamily="34" charset="0"/>
              <a:buChar char="•"/>
            </a:pPr>
            <a:r>
              <a:rPr lang="en-US" dirty="0" smtClean="0"/>
              <a:t>Urban </a:t>
            </a:r>
            <a:r>
              <a:rPr lang="en-US" dirty="0"/>
              <a:t>transportation had become dominated by the horse drawn carriages and buses by the late 1800’s.  </a:t>
            </a:r>
          </a:p>
          <a:p>
            <a:pPr marL="168501" indent="-168501">
              <a:buFont typeface="Arial" pitchFamily="34" charset="0"/>
              <a:buChar char="•"/>
            </a:pPr>
            <a:r>
              <a:rPr lang="en-US" dirty="0"/>
              <a:t>Horse population in New York City exceeded 150,000.  Each horse produced between 15 and 30 pounds of manure each day –more than 2 million pounds EVERY DAY.  </a:t>
            </a:r>
          </a:p>
          <a:p>
            <a:pPr marL="168501" indent="-168501">
              <a:buFont typeface="Arial" pitchFamily="34" charset="0"/>
              <a:buChar char="•"/>
            </a:pPr>
            <a:r>
              <a:rPr lang="en-US" dirty="0"/>
              <a:t>In 1894, the Times of London estimated that by 1950 manure would be 9 feet high on every street in London.  In New York City, manure would reach the third floor of buildings by 1930.  </a:t>
            </a:r>
          </a:p>
          <a:p>
            <a:pPr marL="168501" indent="-168501">
              <a:buFont typeface="Arial" pitchFamily="34" charset="0"/>
              <a:buChar char="•"/>
            </a:pPr>
            <a:r>
              <a:rPr lang="en-US" dirty="0"/>
              <a:t>first International Urban Planning conference held in New York City was canceled after just three of its planned 10 days.  The reason?  They could not foresee any possible solution to the horse manure problem in cities around the world.  </a:t>
            </a:r>
          </a:p>
          <a:p>
            <a:pPr marL="168501" indent="-168501">
              <a:buFont typeface="Arial" pitchFamily="34" charset="0"/>
              <a:buChar char="•"/>
            </a:pPr>
            <a:r>
              <a:rPr lang="en-US" dirty="0"/>
              <a:t>Atomobile had already moved from the laboratory to full-scale production.  </a:t>
            </a:r>
          </a:p>
          <a:p>
            <a:pPr marL="168501" indent="-168501">
              <a:buFont typeface="Arial" pitchFamily="34" charset="0"/>
              <a:buChar char="•"/>
            </a:pPr>
            <a:r>
              <a:rPr lang="en-US" dirty="0"/>
              <a:t>By 1900, over 4000 cars were sold in the US, and by 1912 (the first year New York City registered more cars than horses) the number was 356,000.  </a:t>
            </a:r>
            <a:endParaRPr lang="en-US" dirty="0" smtClean="0"/>
          </a:p>
          <a:p>
            <a:pPr marL="168501" indent="-168501">
              <a:buFont typeface="Arial" pitchFamily="34" charset="0"/>
              <a:buChar char="•"/>
            </a:pPr>
            <a:endParaRPr lang="en-US" dirty="0" smtClean="0"/>
          </a:p>
          <a:p>
            <a:pPr marL="0" indent="0">
              <a:buFont typeface="Arial" pitchFamily="34" charset="0"/>
              <a:buNone/>
            </a:pPr>
            <a:r>
              <a:rPr lang="en-US" dirty="0" smtClean="0"/>
              <a:t>The planners could not see beyond the traditional horse</a:t>
            </a:r>
            <a:r>
              <a:rPr lang="en-US" baseline="0" dirty="0" smtClean="0"/>
              <a:t> drawn traffic.  </a:t>
            </a:r>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19</a:t>
            </a:fld>
            <a:endParaRPr lang="en-US"/>
          </a:p>
        </p:txBody>
      </p:sp>
    </p:spTree>
    <p:extLst>
      <p:ext uri="{BB962C8B-B14F-4D97-AF65-F5344CB8AC3E}">
        <p14:creationId xmlns:p14="http://schemas.microsoft.com/office/powerpoint/2010/main" val="84192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a:t>
            </a:r>
            <a:r>
              <a:rPr lang="en-US" baseline="0" dirty="0" smtClean="0"/>
              <a:t> out the course of the day to include breaks etc.  </a:t>
            </a:r>
            <a:endParaRPr lang="en-US" dirty="0"/>
          </a:p>
        </p:txBody>
      </p:sp>
      <p:sp>
        <p:nvSpPr>
          <p:cNvPr id="4" name="Slide Number Placeholder 3"/>
          <p:cNvSpPr>
            <a:spLocks noGrp="1"/>
          </p:cNvSpPr>
          <p:nvPr>
            <p:ph type="sldNum" sz="quarter" idx="10"/>
          </p:nvPr>
        </p:nvSpPr>
        <p:spPr/>
        <p:txBody>
          <a:bodyPr/>
          <a:lstStyle/>
          <a:p>
            <a:fld id="{DC08E08F-F049-D54B-A695-CB2697F15764}" type="slidenum">
              <a:rPr lang="en-US" smtClean="0"/>
              <a:t>2</a:t>
            </a:fld>
            <a:endParaRPr lang="en-US"/>
          </a:p>
        </p:txBody>
      </p:sp>
    </p:spTree>
    <p:extLst>
      <p:ext uri="{BB962C8B-B14F-4D97-AF65-F5344CB8AC3E}">
        <p14:creationId xmlns:p14="http://schemas.microsoft.com/office/powerpoint/2010/main" val="3820883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672">
              <a:defRPr/>
            </a:pPr>
            <a:r>
              <a:rPr lang="en-US" dirty="0" smtClean="0"/>
              <a:t>Give the rough background: </a:t>
            </a:r>
          </a:p>
          <a:p>
            <a:pPr defTabSz="898672">
              <a:defRPr/>
            </a:pPr>
            <a:r>
              <a:rPr lang="en-US" dirty="0" smtClean="0"/>
              <a:t>example</a:t>
            </a:r>
            <a:r>
              <a:rPr lang="en-US" dirty="0"/>
              <a:t>, the Quartz Crisis that occurred in the 1970’s.  The Swiss watchmaking industry dominated the world market for mechanical watches after World War II peaking in the late 1960’s when they captured approximately 50% of the total worldwide market!  But, within a little more than a decade, they accounted for less than 10%.  The cause was the introduction of the Quartz Movement that displaced the need for mechanics.  Ironically the innovation was developed by a Swiss engineer and offered to the domestic watchmaking industry – they refused to see the value.  Japan and the United States, on the other hand, did not miss the opportunity and soon were producing the majority of the world’s watches using this new technology.  This is why in those countries this is referred to as the Quartz Revolution, rather than a crisis.  The Swiss industry was convinced Quartz was a fad and only belatedly caught on – but not before they lost their historical advantage.  </a:t>
            </a:r>
          </a:p>
          <a:p>
            <a:pPr defTabSz="898672">
              <a:defRPr/>
            </a:pPr>
            <a:r>
              <a:rPr lang="en-US" dirty="0"/>
              <a:t>A quartz watch relies on the ability of quartz to resonate at a very specific frequency when stress is applied, generating a small electrical charge (the piezoelectric effect)</a:t>
            </a:r>
            <a:r>
              <a:rPr lang="en-US" dirty="0" smtClean="0"/>
              <a:t>.</a:t>
            </a:r>
          </a:p>
          <a:p>
            <a:pPr defTabSz="898672">
              <a:defRPr/>
            </a:pPr>
            <a:endParaRPr lang="en-US" dirty="0" smtClean="0"/>
          </a:p>
          <a:p>
            <a:pPr defTabSz="898672">
              <a:defRPr/>
            </a:pPr>
            <a:r>
              <a:rPr lang="en-US" dirty="0" smtClean="0"/>
              <a:t>Again, the established industry could not see beyond its historical lenses.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20</a:t>
            </a:fld>
            <a:endParaRPr lang="en-US"/>
          </a:p>
        </p:txBody>
      </p:sp>
    </p:spTree>
    <p:extLst>
      <p:ext uri="{BB962C8B-B14F-4D97-AF65-F5344CB8AC3E}">
        <p14:creationId xmlns:p14="http://schemas.microsoft.com/office/powerpoint/2010/main" val="841926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tell the audience to think back</a:t>
            </a:r>
            <a:r>
              <a:rPr lang="en-US" baseline="0" dirty="0" smtClean="0"/>
              <a:t> 20-30 years.  A lot can happen in a few decades.  Look at some examples</a:t>
            </a:r>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21</a:t>
            </a:fld>
            <a:endParaRPr lang="en-US"/>
          </a:p>
        </p:txBody>
      </p:sp>
    </p:spTree>
    <p:extLst>
      <p:ext uri="{BB962C8B-B14F-4D97-AF65-F5344CB8AC3E}">
        <p14:creationId xmlns:p14="http://schemas.microsoft.com/office/powerpoint/2010/main" val="2396192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how new technologies can be adopted very quickly at times.  </a:t>
            </a:r>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22</a:t>
            </a:fld>
            <a:endParaRPr lang="en-US"/>
          </a:p>
        </p:txBody>
      </p:sp>
    </p:spTree>
    <p:extLst>
      <p:ext uri="{BB962C8B-B14F-4D97-AF65-F5344CB8AC3E}">
        <p14:creationId xmlns:p14="http://schemas.microsoft.com/office/powerpoint/2010/main" val="458995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the cost of 20GB of storage in 1980 was ~$1M and weighed two tons.  Now it fits in your pocket and costs less than $60.  Even lower currently.  </a:t>
            </a:r>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23</a:t>
            </a:fld>
            <a:endParaRPr lang="en-US"/>
          </a:p>
        </p:txBody>
      </p:sp>
    </p:spTree>
    <p:extLst>
      <p:ext uri="{BB962C8B-B14F-4D97-AF65-F5344CB8AC3E}">
        <p14:creationId xmlns:p14="http://schemas.microsoft.com/office/powerpoint/2010/main" val="2791750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dirty="0" smtClean="0"/>
              <a:t>http://</a:t>
            </a:r>
            <a:r>
              <a:rPr lang="en-US" dirty="0" err="1" smtClean="0"/>
              <a:t>www.bts.gov</a:t>
            </a:r>
            <a:r>
              <a:rPr lang="en-US" dirty="0" smtClean="0"/>
              <a:t>/publications/</a:t>
            </a:r>
            <a:r>
              <a:rPr lang="en-US" dirty="0" err="1" smtClean="0"/>
              <a:t>americas_container_ports</a:t>
            </a:r>
            <a:r>
              <a:rPr lang="en-US" dirty="0" smtClean="0"/>
              <a:t>/2011/html/figure_12.html</a:t>
            </a:r>
          </a:p>
          <a:p>
            <a:pPr defTabSz="899404">
              <a:defRPr/>
            </a:pPr>
            <a:endParaRPr lang="en-US" dirty="0" smtClean="0"/>
          </a:p>
          <a:p>
            <a:pPr defTabSz="899404">
              <a:defRPr/>
            </a:pPr>
            <a:r>
              <a:rPr lang="en-US" dirty="0" smtClean="0"/>
              <a:t>This change does</a:t>
            </a:r>
            <a:r>
              <a:rPr lang="en-US" baseline="0" dirty="0" smtClean="0"/>
              <a:t> not have to happen in just technology.  Look at the change in flow of container traffic from East to West Coast over a short period of time.  </a:t>
            </a:r>
          </a:p>
          <a:p>
            <a:pPr defTabSz="899404">
              <a:defRPr/>
            </a:pPr>
            <a:endParaRPr lang="en-US" baseline="0" dirty="0" smtClean="0"/>
          </a:p>
          <a:p>
            <a:pPr defTabSz="899404">
              <a:defRPr/>
            </a:pPr>
            <a:r>
              <a:rPr lang="en-US" baseline="0" dirty="0" smtClean="0"/>
              <a:t>Ask them what caused this?  Point out that China is now our 2</a:t>
            </a:r>
            <a:r>
              <a:rPr lang="en-US" baseline="30000" dirty="0" smtClean="0"/>
              <a:t>nd</a:t>
            </a:r>
            <a:r>
              <a:rPr lang="en-US" baseline="0" dirty="0" smtClean="0"/>
              <a:t> largest trading partner, but in 1980 they were 24</a:t>
            </a:r>
            <a:r>
              <a:rPr lang="en-US" baseline="30000" dirty="0" smtClean="0"/>
              <a:t>th</a:t>
            </a:r>
            <a:r>
              <a:rPr lang="en-US" baseline="0" dirty="0" smtClean="0"/>
              <a:t> – behind that powerhouse, Switzerland.</a:t>
            </a:r>
          </a:p>
          <a:p>
            <a:pPr defTabSz="899404">
              <a:defRPr/>
            </a:pPr>
            <a:endParaRPr lang="en-US" baseline="0" dirty="0" smtClean="0"/>
          </a:p>
          <a:p>
            <a:pPr defTabSz="89940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24</a:t>
            </a:fld>
            <a:endParaRPr lang="en-US"/>
          </a:p>
        </p:txBody>
      </p:sp>
    </p:spTree>
    <p:extLst>
      <p:ext uri="{BB962C8B-B14F-4D97-AF65-F5344CB8AC3E}">
        <p14:creationId xmlns:p14="http://schemas.microsoft.com/office/powerpoint/2010/main" val="2272793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dirty="0" smtClean="0"/>
              <a:t>http://</a:t>
            </a:r>
            <a:r>
              <a:rPr lang="en-US" dirty="0" err="1" smtClean="0"/>
              <a:t>www.bts.gov</a:t>
            </a:r>
            <a:r>
              <a:rPr lang="en-US" dirty="0" smtClean="0"/>
              <a:t>/publications/</a:t>
            </a:r>
            <a:r>
              <a:rPr lang="en-US" dirty="0" err="1" smtClean="0"/>
              <a:t>americas_container_ports</a:t>
            </a:r>
            <a:r>
              <a:rPr lang="en-US" dirty="0" smtClean="0"/>
              <a:t>/2011/html/figure_12.html</a:t>
            </a:r>
          </a:p>
          <a:p>
            <a:pPr defTabSz="899404">
              <a:defRPr/>
            </a:pPr>
            <a:endParaRPr lang="en-US" dirty="0" smtClean="0"/>
          </a:p>
          <a:p>
            <a:pPr defTabSz="899404">
              <a:defRPr/>
            </a:pPr>
            <a:r>
              <a:rPr lang="en-US" dirty="0" smtClean="0"/>
              <a:t>There are also business examples.  Take</a:t>
            </a:r>
            <a:r>
              <a:rPr lang="en-US" baseline="0" dirty="0" smtClean="0"/>
              <a:t> bookstores.  The movie “</a:t>
            </a:r>
            <a:r>
              <a:rPr lang="en-US" dirty="0" smtClean="0"/>
              <a:t>You’ve got mail “(1998) showed a world where the national book stores taking over the industry.  In 2003 there were 1250 Borders stores.  They filed for bankruptcy in 2011.  </a:t>
            </a:r>
          </a:p>
          <a:p>
            <a:pPr defTabSz="899404">
              <a:defRPr/>
            </a:pPr>
            <a:endParaRPr lang="en-US" dirty="0" smtClean="0"/>
          </a:p>
          <a:p>
            <a:pPr defTabSz="899404">
              <a:defRPr/>
            </a:pPr>
            <a:r>
              <a:rPr lang="en-US" dirty="0" smtClean="0"/>
              <a:t>Take video rentals.  Blockbuster – Founded in 1985 – opening</a:t>
            </a:r>
            <a:r>
              <a:rPr lang="en-US" baseline="0" dirty="0" smtClean="0"/>
              <a:t> a store every 17 hours in the early 1990’s.  They </a:t>
            </a:r>
            <a:r>
              <a:rPr lang="en-US" dirty="0" smtClean="0"/>
              <a:t>had 60,000 employees in 2009!  Finally, they were</a:t>
            </a:r>
            <a:r>
              <a:rPr lang="en-US" baseline="0" dirty="0" smtClean="0"/>
              <a:t> bought by Dish Network out of bankruptcy in 2010</a:t>
            </a:r>
          </a:p>
          <a:p>
            <a:pPr defTabSz="899404">
              <a:defRPr/>
            </a:pPr>
            <a:endParaRPr lang="en-US" baseline="0" dirty="0" smtClean="0"/>
          </a:p>
          <a:p>
            <a:pPr defTabSz="899404">
              <a:defRPr/>
            </a:pPr>
            <a:r>
              <a:rPr lang="en-US" baseline="0" dirty="0" smtClean="0"/>
              <a:t>Amazon initial slogan:  The world's largest bookstore now </a:t>
            </a:r>
          </a:p>
          <a:p>
            <a:pPr defTabSz="899404">
              <a:defRPr/>
            </a:pPr>
            <a:r>
              <a:rPr lang="en-US" baseline="0" dirty="0" smtClean="0"/>
              <a:t>We seek to be Earth’s most customer-centric company for three primary customer sets: consumer customers, seller customers and developer customers.</a:t>
            </a:r>
          </a:p>
          <a:p>
            <a:pPr defTabSz="899404">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25</a:t>
            </a:fld>
            <a:endParaRPr lang="en-US"/>
          </a:p>
        </p:txBody>
      </p:sp>
    </p:spTree>
    <p:extLst>
      <p:ext uri="{BB962C8B-B14F-4D97-AF65-F5344CB8AC3E}">
        <p14:creationId xmlns:p14="http://schemas.microsoft.com/office/powerpoint/2010/main" val="2272793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a:t>
            </a:r>
            <a:r>
              <a:rPr lang="en-US" baseline="0" dirty="0" smtClean="0"/>
              <a:t> change can also happen in politics.  Look at the fall of the Berlin Wall.  </a:t>
            </a:r>
          </a:p>
          <a:p>
            <a:endParaRPr lang="en-US" baseline="0" dirty="0" smtClean="0"/>
          </a:p>
          <a:p>
            <a:r>
              <a:rPr lang="en-US" baseline="0" dirty="0" smtClean="0"/>
              <a:t>Also, look at the transportation deregulation that occurred in the US in the early 1980’s.  The net effect was a dramatic decrease in the cost paid to carriers.  Dramatically changed sourcing patterns, routing, volumes shipped, etc.  </a:t>
            </a:r>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26</a:t>
            </a:fld>
            <a:endParaRPr lang="en-US"/>
          </a:p>
        </p:txBody>
      </p:sp>
    </p:spTree>
    <p:extLst>
      <p:ext uri="{BB962C8B-B14F-4D97-AF65-F5344CB8AC3E}">
        <p14:creationId xmlns:p14="http://schemas.microsoft.com/office/powerpoint/2010/main" val="1894620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27</a:t>
            </a:fld>
            <a:endParaRPr lang="en-US"/>
          </a:p>
        </p:txBody>
      </p:sp>
    </p:spTree>
    <p:extLst>
      <p:ext uri="{BB962C8B-B14F-4D97-AF65-F5344CB8AC3E}">
        <p14:creationId xmlns:p14="http://schemas.microsoft.com/office/powerpoint/2010/main" val="3036299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our minds are free, lets talk about what we will do next.</a:t>
            </a:r>
          </a:p>
          <a:p>
            <a:endParaRPr lang="en-US" dirty="0" smtClean="0"/>
          </a:p>
          <a:p>
            <a:r>
              <a:rPr lang="en-US" dirty="0" smtClean="0"/>
              <a:t>Each of you has been assigned a scenario.  You will break up</a:t>
            </a:r>
            <a:r>
              <a:rPr lang="en-US" baseline="0" dirty="0" smtClean="0"/>
              <a:t> into separate groups and for the next hour or so will immerse yourself in it and try to answer the key question that you have been assigned.  We will show you a video and talk about the brochure that you have been provided to help in the immersion process.  </a:t>
            </a:r>
          </a:p>
          <a:p>
            <a:endParaRPr lang="en-US" baseline="0" dirty="0" smtClean="0"/>
          </a:p>
          <a:p>
            <a:r>
              <a:rPr lang="en-US" baseline="0" dirty="0" smtClean="0"/>
              <a:t>These are called Divergent Sessions because they are meant to be brainstorming engagements where ideas will come from anywhere.  The thinking will diverge all over the place.</a:t>
            </a:r>
          </a:p>
          <a:p>
            <a:endParaRPr lang="en-US" baseline="0" dirty="0" smtClean="0"/>
          </a:p>
          <a:p>
            <a:r>
              <a:rPr lang="en-US" baseline="0" dirty="0" smtClean="0"/>
              <a:t>After this, we will reconvene as a single group.   this is where we converge.  We will compare and contrast the different strategies and suggestions each group came up with to hopefully identify some robust strategies.  .  </a:t>
            </a:r>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28</a:t>
            </a:fld>
            <a:endParaRPr lang="en-US"/>
          </a:p>
        </p:txBody>
      </p:sp>
    </p:spTree>
    <p:extLst>
      <p:ext uri="{BB962C8B-B14F-4D97-AF65-F5344CB8AC3E}">
        <p14:creationId xmlns:p14="http://schemas.microsoft.com/office/powerpoint/2010/main" val="2950915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graphical representation of the</a:t>
            </a:r>
            <a:r>
              <a:rPr lang="en-US" baseline="0" dirty="0" smtClean="0"/>
              <a:t> rest of today.  We will split into our groups and then reconvene to converge, compare and reconcile the different strategies.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29</a:t>
            </a:fld>
            <a:endParaRPr lang="en-US"/>
          </a:p>
        </p:txBody>
      </p:sp>
    </p:spTree>
    <p:extLst>
      <p:ext uri="{BB962C8B-B14F-4D97-AF65-F5344CB8AC3E}">
        <p14:creationId xmlns:p14="http://schemas.microsoft.com/office/powerpoint/2010/main" val="8649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dirty="0" smtClean="0"/>
              <a:t>This slide is intended to set the stage for all of the invited participants. </a:t>
            </a:r>
            <a:r>
              <a:rPr lang="en-US" sz="1000" baseline="0" dirty="0" smtClean="0"/>
              <a:t>It is designed to let shippers and carriers understand the difficulties that government planners have.  </a:t>
            </a:r>
          </a:p>
          <a:p>
            <a:endParaRPr lang="en-US" sz="1000" baseline="0" dirty="0" smtClean="0"/>
          </a:p>
          <a:p>
            <a:r>
              <a:rPr lang="en-US" sz="1000" baseline="0" dirty="0" smtClean="0"/>
              <a:t>Points to cover:  </a:t>
            </a:r>
          </a:p>
          <a:p>
            <a:pPr marL="228600" indent="-228600">
              <a:buFont typeface="+mj-lt"/>
              <a:buAutoNum type="arabicPeriod"/>
            </a:pPr>
            <a:r>
              <a:rPr lang="en-US" sz="1000" baseline="0" dirty="0" smtClean="0"/>
              <a:t>Freight transportation is a difficult process for all stakeholders: shippers, carriers, and government agencies.</a:t>
            </a:r>
          </a:p>
          <a:p>
            <a:pPr marL="228600" indent="-228600">
              <a:buFont typeface="+mj-lt"/>
              <a:buAutoNum type="arabicPeriod"/>
            </a:pPr>
            <a:r>
              <a:rPr lang="en-US" sz="1000" baseline="0" dirty="0" smtClean="0"/>
              <a:t>Shippers have it hard because usually freight is the last function in the supply chain so it is the last to know.  Things change quickly and the freight group is expected to make it work seamlessly. </a:t>
            </a:r>
          </a:p>
          <a:p>
            <a:pPr marL="228600" indent="-228600">
              <a:buFont typeface="+mj-lt"/>
              <a:buAutoNum type="arabicPeriod"/>
            </a:pPr>
            <a:r>
              <a:rPr lang="en-US" sz="1000" baseline="0" dirty="0" smtClean="0"/>
              <a:t>Carriers have it even harder.  Their business is highly unpredictable and they are (for the most part) subject to fierce competition and have very volatile input costs (fuel).  </a:t>
            </a:r>
          </a:p>
          <a:p>
            <a:pPr marL="228600" indent="-228600">
              <a:buFont typeface="+mj-lt"/>
              <a:buAutoNum type="arabicPeriod"/>
            </a:pPr>
            <a:r>
              <a:rPr lang="en-US" sz="1000" baseline="0" dirty="0" smtClean="0"/>
              <a:t>But, government planners have it the toughest – for several reasons:</a:t>
            </a:r>
          </a:p>
          <a:p>
            <a:pPr marL="0" indent="0">
              <a:buFont typeface="+mj-lt"/>
              <a:buNone/>
            </a:pPr>
            <a:r>
              <a:rPr lang="en-US" sz="1000" baseline="0" dirty="0" smtClean="0"/>
              <a:t>	</a:t>
            </a:r>
            <a:r>
              <a:rPr lang="en-US" sz="1000" dirty="0" smtClean="0"/>
              <a:t>Infrastructure </a:t>
            </a:r>
            <a:r>
              <a:rPr lang="en-US" sz="1000" dirty="0"/>
              <a:t>planning timeframe is </a:t>
            </a:r>
            <a:r>
              <a:rPr lang="en-US" sz="1000" dirty="0" smtClean="0"/>
              <a:t>decades – here are some examples</a:t>
            </a:r>
            <a:endParaRPr lang="en-US" sz="1000" dirty="0"/>
          </a:p>
          <a:p>
            <a:r>
              <a:rPr lang="en-US" sz="1000" dirty="0" smtClean="0"/>
              <a:t>		 </a:t>
            </a:r>
            <a:r>
              <a:rPr lang="en-US" sz="1000" dirty="0"/>
              <a:t>- </a:t>
            </a:r>
            <a:r>
              <a:rPr lang="en-US" sz="1000" dirty="0" err="1"/>
              <a:t>Almeda</a:t>
            </a:r>
            <a:r>
              <a:rPr lang="en-US" sz="1000" dirty="0"/>
              <a:t> Corridor –20-mile long partially sunken intermodal corridor. planning began in 1981, approval in 1994, construction began in 1997, opened for traffic in 2002</a:t>
            </a:r>
          </a:p>
          <a:p>
            <a:r>
              <a:rPr lang="en-US" sz="1000" dirty="0" smtClean="0"/>
              <a:t>		 </a:t>
            </a:r>
            <a:r>
              <a:rPr lang="en-US" sz="1000" dirty="0"/>
              <a:t>- Big Dig - over 25 years from planning to opening. </a:t>
            </a:r>
          </a:p>
          <a:p>
            <a:r>
              <a:rPr lang="en-US" sz="1000" dirty="0" smtClean="0"/>
              <a:t>	Diverse </a:t>
            </a:r>
            <a:r>
              <a:rPr lang="en-US" sz="1000" dirty="0"/>
              <a:t>and vocal </a:t>
            </a:r>
            <a:r>
              <a:rPr lang="en-US" sz="1000" dirty="0" smtClean="0"/>
              <a:t>constituents</a:t>
            </a:r>
          </a:p>
          <a:p>
            <a:r>
              <a:rPr lang="en-US" sz="1000" dirty="0" smtClean="0"/>
              <a:t>		- The Not In My Backyard movement – where people do not want infrastructure near their communities.</a:t>
            </a:r>
          </a:p>
          <a:p>
            <a:r>
              <a:rPr lang="en-US" sz="1000" dirty="0" smtClean="0"/>
              <a:t>		- The Build Absolutely Nothing Anywhere Near anyone – where people are opposed to any infrastructure construction on principle.  </a:t>
            </a:r>
          </a:p>
          <a:p>
            <a:pPr marL="228600" indent="-228600">
              <a:buFont typeface="+mj-lt"/>
              <a:buAutoNum type="arabicPeriod" startAt="5"/>
            </a:pPr>
            <a:r>
              <a:rPr lang="en-US" sz="1000" dirty="0" smtClean="0"/>
              <a:t>Pallets </a:t>
            </a:r>
            <a:r>
              <a:rPr lang="en-US" sz="1000" dirty="0"/>
              <a:t>don’t vote </a:t>
            </a:r>
            <a:r>
              <a:rPr lang="en-US" sz="1000" dirty="0" smtClean="0"/>
              <a:t>- </a:t>
            </a:r>
            <a:r>
              <a:rPr lang="en-US" sz="1000" dirty="0"/>
              <a:t>rails to trails trump intermodal </a:t>
            </a:r>
            <a:r>
              <a:rPr lang="en-US" sz="1000" dirty="0" smtClean="0"/>
              <a:t>connections</a:t>
            </a:r>
          </a:p>
          <a:p>
            <a:pPr marL="228600" indent="-228600">
              <a:buFont typeface="+mj-lt"/>
              <a:buAutoNum type="arabicPeriod" startAt="5"/>
            </a:pPr>
            <a:r>
              <a:rPr lang="en-US" sz="1000" dirty="0" smtClean="0"/>
              <a:t>Both </a:t>
            </a:r>
            <a:r>
              <a:rPr lang="en-US" sz="1000" dirty="0"/>
              <a:t>modal and jurisdictional </a:t>
            </a:r>
            <a:r>
              <a:rPr lang="en-US" sz="1000" dirty="0" smtClean="0"/>
              <a:t>silos – This</a:t>
            </a:r>
            <a:r>
              <a:rPr lang="en-US" sz="1000" baseline="0" dirty="0" smtClean="0"/>
              <a:t> is akin to the situation in many firms in the 1970’s.  Ask the shippers to</a:t>
            </a:r>
            <a:r>
              <a:rPr lang="en-US" sz="1000" dirty="0" smtClean="0"/>
              <a:t> </a:t>
            </a:r>
            <a:r>
              <a:rPr lang="en-US" sz="1000" dirty="0"/>
              <a:t>imagine that your TL </a:t>
            </a:r>
            <a:r>
              <a:rPr lang="en-US" sz="1000" dirty="0" smtClean="0"/>
              <a:t>group cannot </a:t>
            </a:r>
            <a:r>
              <a:rPr lang="en-US" sz="1000" dirty="0"/>
              <a:t>talk to RR or to ocean or </a:t>
            </a:r>
            <a:r>
              <a:rPr lang="en-US" sz="1000" dirty="0" smtClean="0"/>
              <a:t>parcel.</a:t>
            </a:r>
            <a:r>
              <a:rPr lang="en-US" sz="1000" baseline="0" dirty="0" smtClean="0"/>
              <a:t>  I</a:t>
            </a:r>
            <a:r>
              <a:rPr lang="en-US" sz="1000" dirty="0" smtClean="0"/>
              <a:t>magine </a:t>
            </a:r>
            <a:r>
              <a:rPr lang="en-US" sz="1000" dirty="0"/>
              <a:t>that each move requires getting approval in each town or state it </a:t>
            </a:r>
            <a:r>
              <a:rPr lang="en-US" sz="1000" dirty="0" smtClean="0"/>
              <a:t>passed</a:t>
            </a:r>
          </a:p>
          <a:p>
            <a:pPr marL="228600" indent="-228600">
              <a:buFont typeface="+mj-lt"/>
              <a:buAutoNum type="arabicPeriod" startAt="5"/>
            </a:pPr>
            <a:r>
              <a:rPr lang="en-US" sz="1000" dirty="0" smtClean="0"/>
              <a:t>Revenue </a:t>
            </a:r>
            <a:r>
              <a:rPr lang="en-US" sz="1000" dirty="0"/>
              <a:t>sources are decreasing </a:t>
            </a:r>
            <a:r>
              <a:rPr lang="en-US" sz="1000" dirty="0" smtClean="0"/>
              <a:t>dramatically – the gas </a:t>
            </a:r>
            <a:r>
              <a:rPr lang="en-US" sz="1000" dirty="0"/>
              <a:t>tax is fading </a:t>
            </a:r>
            <a:r>
              <a:rPr lang="en-US" sz="1000" dirty="0" smtClean="0"/>
              <a:t>as more </a:t>
            </a:r>
            <a:r>
              <a:rPr lang="en-US" sz="1000" dirty="0"/>
              <a:t>efficient trucks </a:t>
            </a:r>
            <a:r>
              <a:rPr lang="en-US" sz="1000" dirty="0" smtClean="0"/>
              <a:t>are introduced.</a:t>
            </a:r>
          </a:p>
          <a:p>
            <a:pPr marL="228600" indent="-228600">
              <a:buFont typeface="+mj-lt"/>
              <a:buAutoNum type="arabicPeriod" startAt="5"/>
            </a:pPr>
            <a:r>
              <a:rPr lang="en-US" sz="1000" dirty="0" smtClean="0"/>
              <a:t>Removed </a:t>
            </a:r>
            <a:r>
              <a:rPr lang="en-US" sz="1000" dirty="0"/>
              <a:t>from the system </a:t>
            </a:r>
            <a:r>
              <a:rPr lang="en-US" sz="1000" dirty="0" smtClean="0"/>
              <a:t>users -  often the government planners are isolated </a:t>
            </a:r>
            <a:r>
              <a:rPr lang="en-US" sz="1000" dirty="0"/>
              <a:t>from shippers and </a:t>
            </a:r>
            <a:r>
              <a:rPr lang="en-US" sz="1000" dirty="0" smtClean="0"/>
              <a:t>carriers (the system users).</a:t>
            </a:r>
            <a:endParaRPr lang="en-US" sz="1000" dirty="0"/>
          </a:p>
          <a:p>
            <a:endParaRPr lang="en-US" sz="1000" dirty="0"/>
          </a:p>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8A80F0-CF91-7748-95EE-0F6C41DD6B95}"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in your breakout sections, you will be asked to assume that you are living in that specific future world.  We will help with the immersion process.  </a:t>
            </a:r>
          </a:p>
          <a:p>
            <a:endParaRPr lang="en-US" dirty="0" smtClean="0"/>
          </a:p>
          <a:p>
            <a:r>
              <a:rPr lang="en-US" dirty="0" smtClean="0"/>
              <a:t>When you answer the strategic questions, this will based</a:t>
            </a:r>
            <a:r>
              <a:rPr lang="en-US" baseline="0" dirty="0" smtClean="0"/>
              <a:t> on what you should do TODAY assuming that the assigned future will happen</a:t>
            </a:r>
          </a:p>
          <a:p>
            <a:endParaRPr lang="en-US" baseline="0" dirty="0" smtClean="0"/>
          </a:p>
          <a:p>
            <a:r>
              <a:rPr lang="en-US" baseline="0" dirty="0" smtClean="0"/>
              <a:t>Enter in what the strategic question is for your workshop.  this is what you want them to answer.  </a:t>
            </a:r>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30</a:t>
            </a:fld>
            <a:endParaRPr lang="en-US"/>
          </a:p>
        </p:txBody>
      </p:sp>
    </p:spTree>
    <p:extLst>
      <p:ext uri="{BB962C8B-B14F-4D97-AF65-F5344CB8AC3E}">
        <p14:creationId xmlns:p14="http://schemas.microsoft.com/office/powerpoint/2010/main" val="1572848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ONLY A SAMPLE – put in your question.</a:t>
            </a:r>
          </a:p>
          <a:p>
            <a:endParaRPr lang="en-US" dirty="0" smtClean="0"/>
          </a:p>
          <a:p>
            <a:r>
              <a:rPr lang="en-US" dirty="0" smtClean="0"/>
              <a:t>the voting rules can be modified.  See the Planners</a:t>
            </a:r>
            <a:r>
              <a:rPr lang="en-US" baseline="0" dirty="0" smtClean="0"/>
              <a:t> Guide for details.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31</a:t>
            </a:fld>
            <a:endParaRPr lang="en-US"/>
          </a:p>
        </p:txBody>
      </p:sp>
    </p:spTree>
    <p:extLst>
      <p:ext uri="{BB962C8B-B14F-4D97-AF65-F5344CB8AC3E}">
        <p14:creationId xmlns:p14="http://schemas.microsoft.com/office/powerpoint/2010/main" val="3961326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optional second question to have </a:t>
            </a:r>
            <a:r>
              <a:rPr lang="en-US" dirty="0" err="1" smtClean="0"/>
              <a:t>th</a:t>
            </a:r>
            <a:r>
              <a:rPr lang="en-US" dirty="0" smtClean="0"/>
              <a:t> teams discuss</a:t>
            </a:r>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32</a:t>
            </a:fld>
            <a:endParaRPr lang="en-US"/>
          </a:p>
        </p:txBody>
      </p:sp>
    </p:spTree>
    <p:extLst>
      <p:ext uri="{BB962C8B-B14F-4D97-AF65-F5344CB8AC3E}">
        <p14:creationId xmlns:p14="http://schemas.microsoft.com/office/powerpoint/2010/main" val="3961326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optional </a:t>
            </a:r>
            <a:r>
              <a:rPr lang="en-US" smtClean="0"/>
              <a:t>third question</a:t>
            </a:r>
            <a:endParaRPr lang="en-US"/>
          </a:p>
        </p:txBody>
      </p:sp>
      <p:sp>
        <p:nvSpPr>
          <p:cNvPr id="4" name="Slide Number Placeholder 3"/>
          <p:cNvSpPr>
            <a:spLocks noGrp="1"/>
          </p:cNvSpPr>
          <p:nvPr>
            <p:ph type="sldNum" sz="quarter" idx="10"/>
          </p:nvPr>
        </p:nvSpPr>
        <p:spPr/>
        <p:txBody>
          <a:bodyPr/>
          <a:lstStyle/>
          <a:p>
            <a:fld id="{2D313FE5-B7A8-4A75-A121-0B525682CF1C}" type="slidenum">
              <a:rPr lang="en-US" smtClean="0"/>
              <a:pPr/>
              <a:t>33</a:t>
            </a:fld>
            <a:endParaRPr lang="en-US"/>
          </a:p>
        </p:txBody>
      </p:sp>
    </p:spTree>
    <p:extLst>
      <p:ext uri="{BB962C8B-B14F-4D97-AF65-F5344CB8AC3E}">
        <p14:creationId xmlns:p14="http://schemas.microsoft.com/office/powerpoint/2010/main" val="3961326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ONLY A SAMPLE – put in your segments or components.</a:t>
            </a:r>
          </a:p>
          <a:p>
            <a:endParaRPr lang="en-US" dirty="0" smtClean="0"/>
          </a:p>
          <a:p>
            <a:r>
              <a:rPr lang="en-US" dirty="0" smtClean="0"/>
              <a:t>The use of gateways, corridors, and connectors is not a bad framework to use in your region.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a:t>
            </a:r>
            <a:r>
              <a:rPr lang="en-US" baseline="0" dirty="0" smtClean="0"/>
              <a:t> words before starting the </a:t>
            </a:r>
            <a:r>
              <a:rPr lang="en-US" baseline="0" smtClean="0"/>
              <a:t>breakout sessions.  </a:t>
            </a:r>
            <a:endParaRPr lang="en-US"/>
          </a:p>
        </p:txBody>
      </p:sp>
      <p:sp>
        <p:nvSpPr>
          <p:cNvPr id="4" name="Slide Number Placeholder 3"/>
          <p:cNvSpPr>
            <a:spLocks noGrp="1"/>
          </p:cNvSpPr>
          <p:nvPr>
            <p:ph type="sldNum" sz="quarter" idx="10"/>
          </p:nvPr>
        </p:nvSpPr>
        <p:spPr/>
        <p:txBody>
          <a:bodyPr/>
          <a:lstStyle/>
          <a:p>
            <a:fld id="{2D313FE5-B7A8-4A75-A121-0B525682CF1C}" type="slidenum">
              <a:rPr lang="en-US" smtClean="0"/>
              <a:pPr/>
              <a:t>35</a:t>
            </a:fld>
            <a:endParaRPr lang="en-US"/>
          </a:p>
        </p:txBody>
      </p:sp>
    </p:spTree>
    <p:extLst>
      <p:ext uri="{BB962C8B-B14F-4D97-AF65-F5344CB8AC3E}">
        <p14:creationId xmlns:p14="http://schemas.microsoft.com/office/powerpoint/2010/main" val="883754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911" eaLnBrk="0" hangingPunct="0">
              <a:defRPr sz="2000">
                <a:solidFill>
                  <a:schemeClr val="tx1"/>
                </a:solidFill>
                <a:latin typeface="Tahoma" charset="0"/>
                <a:ea typeface="ＭＳ Ｐゴシック" charset="0"/>
                <a:cs typeface="ＭＳ Ｐゴシック" charset="0"/>
              </a:defRPr>
            </a:lvl1pPr>
            <a:lvl2pPr marL="735818" indent="-283007" defTabSz="911911" eaLnBrk="0" hangingPunct="0">
              <a:defRPr sz="2000">
                <a:solidFill>
                  <a:schemeClr val="tx1"/>
                </a:solidFill>
                <a:latin typeface="Tahoma" charset="0"/>
                <a:ea typeface="ＭＳ Ｐゴシック" charset="0"/>
              </a:defRPr>
            </a:lvl2pPr>
            <a:lvl3pPr marL="1132027" indent="-226405" defTabSz="911911" eaLnBrk="0" hangingPunct="0">
              <a:defRPr sz="2000">
                <a:solidFill>
                  <a:schemeClr val="tx1"/>
                </a:solidFill>
                <a:latin typeface="Tahoma" charset="0"/>
                <a:ea typeface="ＭＳ Ｐゴシック" charset="0"/>
              </a:defRPr>
            </a:lvl3pPr>
            <a:lvl4pPr marL="1584838" indent="-226405" defTabSz="911911" eaLnBrk="0" hangingPunct="0">
              <a:defRPr sz="2000">
                <a:solidFill>
                  <a:schemeClr val="tx1"/>
                </a:solidFill>
                <a:latin typeface="Tahoma" charset="0"/>
                <a:ea typeface="ＭＳ Ｐゴシック" charset="0"/>
              </a:defRPr>
            </a:lvl4pPr>
            <a:lvl5pPr marL="2037649" indent="-226405" defTabSz="911911" eaLnBrk="0" hangingPunct="0">
              <a:defRPr sz="2000">
                <a:solidFill>
                  <a:schemeClr val="tx1"/>
                </a:solidFill>
                <a:latin typeface="Tahoma" charset="0"/>
                <a:ea typeface="ＭＳ Ｐゴシック" charset="0"/>
              </a:defRPr>
            </a:lvl5pPr>
            <a:lvl6pPr marL="2490460" indent="-226405" algn="ctr" defTabSz="911911" eaLnBrk="0" fontAlgn="base" hangingPunct="0">
              <a:spcBef>
                <a:spcPct val="0"/>
              </a:spcBef>
              <a:spcAft>
                <a:spcPct val="0"/>
              </a:spcAft>
              <a:defRPr sz="2000">
                <a:solidFill>
                  <a:schemeClr val="tx1"/>
                </a:solidFill>
                <a:latin typeface="Tahoma" charset="0"/>
                <a:ea typeface="ＭＳ Ｐゴシック" charset="0"/>
              </a:defRPr>
            </a:lvl6pPr>
            <a:lvl7pPr marL="2943271" indent="-226405" algn="ctr" defTabSz="911911" eaLnBrk="0" fontAlgn="base" hangingPunct="0">
              <a:spcBef>
                <a:spcPct val="0"/>
              </a:spcBef>
              <a:spcAft>
                <a:spcPct val="0"/>
              </a:spcAft>
              <a:defRPr sz="2000">
                <a:solidFill>
                  <a:schemeClr val="tx1"/>
                </a:solidFill>
                <a:latin typeface="Tahoma" charset="0"/>
                <a:ea typeface="ＭＳ Ｐゴシック" charset="0"/>
              </a:defRPr>
            </a:lvl7pPr>
            <a:lvl8pPr marL="3396082" indent="-226405" algn="ctr" defTabSz="911911" eaLnBrk="0" fontAlgn="base" hangingPunct="0">
              <a:spcBef>
                <a:spcPct val="0"/>
              </a:spcBef>
              <a:spcAft>
                <a:spcPct val="0"/>
              </a:spcAft>
              <a:defRPr sz="2000">
                <a:solidFill>
                  <a:schemeClr val="tx1"/>
                </a:solidFill>
                <a:latin typeface="Tahoma" charset="0"/>
                <a:ea typeface="ＭＳ Ｐゴシック" charset="0"/>
              </a:defRPr>
            </a:lvl8pPr>
            <a:lvl9pPr marL="3848892" indent="-226405" algn="ctr" defTabSz="911911"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fld id="{957F6A24-3828-6F4A-8136-3E8BB13FE65B}" type="slidenum">
              <a:rPr lang="en-US" sz="1200"/>
              <a:pPr eaLnBrk="1" hangingPunct="1"/>
              <a:t>36</a:t>
            </a:fld>
            <a:endParaRPr 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Discuss Transportation Network Design</a:t>
            </a:r>
          </a:p>
          <a:p>
            <a:pPr eaLnBrk="1" hangingPunct="1"/>
            <a:r>
              <a:rPr lang="en-US">
                <a:latin typeface="Times New Roman" charset="0"/>
                <a:ea typeface="ＭＳ Ｐゴシック" charset="0"/>
                <a:cs typeface="ＭＳ Ｐゴシック" charset="0"/>
              </a:rPr>
              <a:t>Structure of Networks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simply restates the objectives of the original project.  </a:t>
            </a:r>
          </a:p>
          <a:p>
            <a:endParaRPr lang="en-US" baseline="0" dirty="0" smtClean="0"/>
          </a:p>
          <a:p>
            <a:r>
              <a:rPr lang="en-US" baseline="0" dirty="0" smtClean="0"/>
              <a:t>The project was conducted by MIT’s Center for Transportation &amp; Logistics.  Dr. Chris Caplice was the PI.  The team developed four future scenarios and tested them across 6 workshops throughout the United States in the 2010-2011 timeframe.  </a:t>
            </a:r>
          </a:p>
          <a:p>
            <a:r>
              <a:rPr lang="en-US" baseline="0" dirty="0" smtClean="0"/>
              <a:t>The future scenarios that will be used in the workshop today were developed as part of that project.  </a:t>
            </a:r>
          </a:p>
          <a:p>
            <a:r>
              <a:rPr lang="en-US" baseline="0" dirty="0" smtClean="0"/>
              <a:t>This presentation was also part of the material developed.  </a:t>
            </a:r>
            <a:endParaRPr lang="en-US" dirty="0"/>
          </a:p>
        </p:txBody>
      </p:sp>
      <p:sp>
        <p:nvSpPr>
          <p:cNvPr id="4" name="Slide Number Placeholder 3"/>
          <p:cNvSpPr>
            <a:spLocks noGrp="1"/>
          </p:cNvSpPr>
          <p:nvPr>
            <p:ph type="sldNum" sz="quarter" idx="10"/>
          </p:nvPr>
        </p:nvSpPr>
        <p:spPr/>
        <p:txBody>
          <a:bodyPr/>
          <a:lstStyle/>
          <a:p>
            <a:fld id="{2D313FE5-B7A8-4A75-A121-0B525682CF1C}" type="slidenum">
              <a:rPr lang="en-US" smtClean="0"/>
              <a:pPr/>
              <a:t>4</a:t>
            </a:fld>
            <a:endParaRPr lang="en-US"/>
          </a:p>
        </p:txBody>
      </p:sp>
    </p:spTree>
    <p:extLst>
      <p:ext uri="{BB962C8B-B14F-4D97-AF65-F5344CB8AC3E}">
        <p14:creationId xmlns:p14="http://schemas.microsoft.com/office/powerpoint/2010/main" val="418186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talk about Scenario Planning.</a:t>
            </a:r>
          </a:p>
          <a:p>
            <a:r>
              <a:rPr lang="en-US" dirty="0" smtClean="0"/>
              <a:t>The bigger problem that we are trying to solve is how to better predict and plan for the future.  </a:t>
            </a:r>
            <a:endParaRPr lang="en-US" dirty="0"/>
          </a:p>
        </p:txBody>
      </p:sp>
      <p:sp>
        <p:nvSpPr>
          <p:cNvPr id="4" name="Slide Number Placeholder 3"/>
          <p:cNvSpPr>
            <a:spLocks noGrp="1"/>
          </p:cNvSpPr>
          <p:nvPr>
            <p:ph type="sldNum" sz="quarter" idx="10"/>
          </p:nvPr>
        </p:nvSpPr>
        <p:spPr/>
        <p:txBody>
          <a:bodyPr/>
          <a:lstStyle/>
          <a:p>
            <a:fld id="{DC08E08F-F049-D54B-A695-CB2697F15764}" type="slidenum">
              <a:rPr lang="en-US" smtClean="0"/>
              <a:t>5</a:t>
            </a:fld>
            <a:endParaRPr lang="en-US"/>
          </a:p>
        </p:txBody>
      </p:sp>
    </p:spTree>
    <p:extLst>
      <p:ext uri="{BB962C8B-B14F-4D97-AF65-F5344CB8AC3E}">
        <p14:creationId xmlns:p14="http://schemas.microsoft.com/office/powerpoint/2010/main" val="33923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video</a:t>
            </a:r>
            <a:r>
              <a:rPr lang="en-US" baseline="0" dirty="0" smtClean="0"/>
              <a:t> is on the data and the </a:t>
            </a:r>
            <a:r>
              <a:rPr lang="en-US" baseline="0" dirty="0" err="1" smtClean="0"/>
              <a:t>dvd</a:t>
            </a:r>
            <a:r>
              <a:rPr lang="en-US" baseline="0" dirty="0" smtClean="0"/>
              <a:t> disk in the toolkit</a:t>
            </a:r>
            <a:endParaRPr lang="en-US" dirty="0"/>
          </a:p>
        </p:txBody>
      </p:sp>
      <p:sp>
        <p:nvSpPr>
          <p:cNvPr id="4" name="Slide Number Placeholder 3"/>
          <p:cNvSpPr>
            <a:spLocks noGrp="1"/>
          </p:cNvSpPr>
          <p:nvPr>
            <p:ph type="sldNum" sz="quarter" idx="10"/>
          </p:nvPr>
        </p:nvSpPr>
        <p:spPr/>
        <p:txBody>
          <a:bodyPr/>
          <a:lstStyle/>
          <a:p>
            <a:fld id="{DC08E08F-F049-D54B-A695-CB2697F15764}" type="slidenum">
              <a:rPr lang="en-US" smtClean="0"/>
              <a:t>6</a:t>
            </a:fld>
            <a:endParaRPr lang="en-US"/>
          </a:p>
        </p:txBody>
      </p:sp>
    </p:spTree>
    <p:extLst>
      <p:ext uri="{BB962C8B-B14F-4D97-AF65-F5344CB8AC3E}">
        <p14:creationId xmlns:p14="http://schemas.microsoft.com/office/powerpoint/2010/main" val="224848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00" tIns="45700" rIns="91400" bIns="45700" anchor="b">
            <a:prstTxWarp prst="textNoShape">
              <a:avLst/>
            </a:prstTxWarp>
          </a:bodyPr>
          <a:lstStyle/>
          <a:p>
            <a:pPr algn="r"/>
            <a:fld id="{12E336FC-C006-574F-A727-400C1047A5C8}" type="slidenum">
              <a:rPr lang="en-US" sz="1200"/>
              <a:pPr algn="r"/>
              <a:t>7</a:t>
            </a:fld>
            <a:endParaRPr lang="en-US" sz="120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lIns="90543" tIns="45272" rIns="90543" bIns="45272" numCol="1" anchor="t" anchorCtr="0" compatLnSpc="1">
            <a:prstTxWarp prst="textNoShape">
              <a:avLst/>
            </a:prstTxWarp>
          </a:bodyPr>
          <a:lstStyle/>
          <a:p>
            <a:pPr eaLnBrk="1" hangingPunct="1"/>
            <a:r>
              <a:rPr lang="en-US" dirty="0" smtClean="0">
                <a:latin typeface="Arial" charset="0"/>
              </a:rPr>
              <a:t>Many different methods have been developed to assist</a:t>
            </a:r>
            <a:r>
              <a:rPr lang="en-US" baseline="0" dirty="0" smtClean="0">
                <a:latin typeface="Arial" charset="0"/>
              </a:rPr>
              <a:t> in planning.  </a:t>
            </a:r>
            <a:r>
              <a:rPr lang="en-US" dirty="0" smtClean="0">
                <a:latin typeface="Arial" charset="0"/>
              </a:rPr>
              <a:t>Different methods are employed for different uses – mainly based on the planning horizon.</a:t>
            </a:r>
          </a:p>
          <a:p>
            <a:pPr eaLnBrk="1" hangingPunct="1"/>
            <a:endParaRPr lang="en-US" dirty="0" smtClean="0">
              <a:latin typeface="Arial" charset="0"/>
            </a:endParaRPr>
          </a:p>
          <a:p>
            <a:pPr eaLnBrk="1" hangingPunct="1"/>
            <a:r>
              <a:rPr lang="en-US" dirty="0" smtClean="0">
                <a:latin typeface="Arial" charset="0"/>
              </a:rPr>
              <a:t>For short term forecasts such as next month, next quarter, or next year, then traditional methods are</a:t>
            </a:r>
            <a:r>
              <a:rPr lang="en-US" baseline="0" dirty="0" smtClean="0">
                <a:latin typeface="Arial" charset="0"/>
              </a:rPr>
              <a:t> usually fine.  These point forecast methods include time series, regression, moving averages, etc.  All of these methods are similar in that they use the most recent history and project it (with some modifications) forward.  This is like boxing.  We are implicitly assuming that the future is going to be very similar to the most recent past. </a:t>
            </a:r>
            <a:r>
              <a:rPr lang="en-US" b="1" baseline="0" dirty="0" smtClean="0">
                <a:latin typeface="Arial" charset="0"/>
              </a:rPr>
              <a:t>BUILD</a:t>
            </a:r>
          </a:p>
          <a:p>
            <a:pPr eaLnBrk="1" hangingPunct="1"/>
            <a:endParaRPr lang="en-US" baseline="0" dirty="0" smtClean="0">
              <a:latin typeface="Arial" charset="0"/>
            </a:endParaRPr>
          </a:p>
          <a:p>
            <a:pPr eaLnBrk="1" hangingPunct="1"/>
            <a:r>
              <a:rPr lang="en-US" baseline="0" dirty="0" smtClean="0">
                <a:latin typeface="Arial" charset="0"/>
              </a:rPr>
              <a:t>Some more refined methods will create a range forecast with maybe a high, medium, and low forecast. </a:t>
            </a:r>
            <a:r>
              <a:rPr lang="en-US" b="1" baseline="0" dirty="0" smtClean="0">
                <a:latin typeface="Arial" charset="0"/>
              </a:rPr>
              <a:t>BUILD.  </a:t>
            </a:r>
            <a:r>
              <a:rPr lang="en-US" b="0" baseline="0" dirty="0" smtClean="0">
                <a:latin typeface="Arial" charset="0"/>
              </a:rPr>
              <a:t>But, this is still boxing – but we just have a bigger glove that handles a larger space.  Range forecasts are better for mid-term planning horizons.</a:t>
            </a:r>
          </a:p>
          <a:p>
            <a:pPr eaLnBrk="1" hangingPunct="1"/>
            <a:endParaRPr lang="en-US" b="0" baseline="0" dirty="0" smtClean="0">
              <a:latin typeface="Arial" charset="0"/>
            </a:endParaRPr>
          </a:p>
          <a:p>
            <a:pPr eaLnBrk="1" hangingPunct="1"/>
            <a:r>
              <a:rPr lang="en-US" b="1" baseline="0" dirty="0" smtClean="0">
                <a:latin typeface="Arial" charset="0"/>
              </a:rPr>
              <a:t>BUILD  </a:t>
            </a:r>
            <a:r>
              <a:rPr lang="en-US" b="0" baseline="0" dirty="0" smtClean="0">
                <a:latin typeface="Arial" charset="0"/>
              </a:rPr>
              <a:t>What do we do with the long planning time periods that is required for transportation infrastructure projects?  Are point or range forecasts sufficient here?</a:t>
            </a:r>
          </a:p>
          <a:p>
            <a:pPr eaLnBrk="1" hangingPunct="1"/>
            <a:endParaRPr lang="en-US" b="0" baseline="0" dirty="0" smtClean="0">
              <a:latin typeface="Arial" charset="0"/>
            </a:endParaRPr>
          </a:p>
          <a:p>
            <a:pPr eaLnBrk="1" hangingPunct="1"/>
            <a:r>
              <a:rPr lang="en-US" b="0" baseline="0" dirty="0" smtClean="0">
                <a:latin typeface="Arial" charset="0"/>
              </a:rPr>
              <a:t>Well, lets consider how this has worked in the past – consider the case of the price of oil.  </a:t>
            </a: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1424" tIns="45712" rIns="91424" bIns="45712" anchor="b">
            <a:prstTxWarp prst="textNoShape">
              <a:avLst/>
            </a:prstTxWarp>
          </a:bodyPr>
          <a:lstStyle/>
          <a:p>
            <a:pPr algn="r"/>
            <a:fld id="{5E3B765F-D3F3-014A-A03D-8F25EEC109B5}" type="slidenum">
              <a:rPr lang="en-US" sz="1200">
                <a:latin typeface="Calibri" charset="0"/>
              </a:rPr>
              <a:pPr algn="r"/>
              <a:t>8</a:t>
            </a:fld>
            <a:endParaRPr lang="en-US" sz="1200">
              <a:latin typeface="Calibri" charset="0"/>
            </a:endParaRPr>
          </a:p>
        </p:txBody>
      </p:sp>
      <p:sp>
        <p:nvSpPr>
          <p:cNvPr id="266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6628" name="Rectangle 3"/>
          <p:cNvSpPr>
            <a:spLocks noGrp="1" noChangeArrowheads="1"/>
          </p:cNvSpPr>
          <p:nvPr>
            <p:ph type="body" idx="1"/>
          </p:nvPr>
        </p:nvSpPr>
        <p:spPr bwMode="auto">
          <a:noFill/>
          <a:ln>
            <a:solidFill>
              <a:srgbClr val="000000"/>
            </a:solidFill>
            <a:miter lim="800000"/>
            <a:headEnd/>
            <a:tailEnd/>
          </a:ln>
        </p:spPr>
        <p:txBody>
          <a:bodyPr wrap="square" lIns="91424" tIns="45712" rIns="91424" bIns="45712" numCol="1" anchor="t" anchorCtr="0" compatLnSpc="1">
            <a:prstTxWarp prst="textNoShape">
              <a:avLst/>
            </a:prstTxWarp>
          </a:bodyPr>
          <a:lstStyle/>
          <a:p>
            <a:pPr eaLnBrk="1" hangingPunct="1">
              <a:spcBef>
                <a:spcPct val="50000"/>
              </a:spcBef>
            </a:pPr>
            <a:r>
              <a:rPr lang="en-US" dirty="0" smtClean="0">
                <a:latin typeface="Arial" charset="0"/>
              </a:rPr>
              <a:t>Source:  http</a:t>
            </a:r>
            <a:r>
              <a:rPr lang="en-US" dirty="0">
                <a:latin typeface="Arial" charset="0"/>
              </a:rPr>
              <a:t>://</a:t>
            </a:r>
            <a:r>
              <a:rPr lang="en-US" dirty="0" err="1">
                <a:latin typeface="Arial" charset="0"/>
              </a:rPr>
              <a:t>www.shell.com</a:t>
            </a:r>
            <a:r>
              <a:rPr lang="en-US" dirty="0">
                <a:latin typeface="Arial" charset="0"/>
              </a:rPr>
              <a:t>/static/royal-en/downloads/scenarios/</a:t>
            </a:r>
            <a:r>
              <a:rPr lang="en-US" dirty="0" err="1" smtClean="0">
                <a:latin typeface="Arial" charset="0"/>
              </a:rPr>
              <a:t>scenario_explorersguide.pdf</a:t>
            </a:r>
            <a:endParaRPr lang="en-US" dirty="0" smtClean="0">
              <a:latin typeface="Arial" charset="0"/>
            </a:endParaRPr>
          </a:p>
          <a:p>
            <a:pPr eaLnBrk="1" hangingPunct="1">
              <a:spcBef>
                <a:spcPct val="50000"/>
              </a:spcBef>
            </a:pPr>
            <a:endParaRPr lang="en-US" dirty="0" smtClean="0">
              <a:latin typeface="Arial" charset="0"/>
            </a:endParaRPr>
          </a:p>
          <a:p>
            <a:pPr eaLnBrk="1" hangingPunct="1">
              <a:spcBef>
                <a:spcPct val="50000"/>
              </a:spcBef>
            </a:pPr>
            <a:r>
              <a:rPr lang="en-US" dirty="0" smtClean="0">
                <a:latin typeface="Arial" charset="0"/>
              </a:rPr>
              <a:t>This chart shows the price of oil from 1970 to 2003 – this is the dark black line.  </a:t>
            </a:r>
          </a:p>
          <a:p>
            <a:pPr eaLnBrk="1" hangingPunct="1">
              <a:spcBef>
                <a:spcPct val="50000"/>
              </a:spcBef>
            </a:pPr>
            <a:r>
              <a:rPr lang="en-US" dirty="0" smtClean="0">
                <a:latin typeface="Arial" charset="0"/>
              </a:rPr>
              <a:t>Each of the colored lines represent the future oil price estimates at different</a:t>
            </a:r>
            <a:r>
              <a:rPr lang="en-US" baseline="0" dirty="0" smtClean="0">
                <a:latin typeface="Arial" charset="0"/>
              </a:rPr>
              <a:t> points in time.  So the dark purple one is the projection in 1981.</a:t>
            </a:r>
          </a:p>
          <a:p>
            <a:pPr eaLnBrk="1" hangingPunct="1">
              <a:spcBef>
                <a:spcPct val="50000"/>
              </a:spcBef>
            </a:pPr>
            <a:endParaRPr lang="en-US" baseline="0" dirty="0" smtClean="0">
              <a:latin typeface="Arial" charset="0"/>
            </a:endParaRPr>
          </a:p>
          <a:p>
            <a:pPr eaLnBrk="1" hangingPunct="1">
              <a:spcBef>
                <a:spcPct val="50000"/>
              </a:spcBef>
            </a:pPr>
            <a:r>
              <a:rPr lang="en-US" baseline="0" dirty="0" smtClean="0">
                <a:latin typeface="Arial" charset="0"/>
              </a:rPr>
              <a:t>Ask the audience what they notice.  they will usually respond that the forecasts re wrong – press the question of “How are they wrong?”</a:t>
            </a:r>
          </a:p>
          <a:p>
            <a:pPr eaLnBrk="1" hangingPunct="1">
              <a:spcBef>
                <a:spcPct val="50000"/>
              </a:spcBef>
            </a:pPr>
            <a:r>
              <a:rPr lang="en-US" baseline="0" dirty="0" smtClean="0">
                <a:latin typeface="Arial" charset="0"/>
              </a:rPr>
              <a:t>The key points to take away are:</a:t>
            </a:r>
          </a:p>
          <a:p>
            <a:pPr marL="228600" indent="-228600" eaLnBrk="1" hangingPunct="1">
              <a:spcBef>
                <a:spcPct val="50000"/>
              </a:spcBef>
              <a:buFont typeface="+mj-lt"/>
              <a:buAutoNum type="arabicPeriod"/>
            </a:pPr>
            <a:r>
              <a:rPr lang="en-US" baseline="0" dirty="0" smtClean="0">
                <a:latin typeface="Arial" charset="0"/>
              </a:rPr>
              <a:t>Forecasts tend to be linear in nature – humans do not plan for step changes in the future </a:t>
            </a:r>
          </a:p>
          <a:p>
            <a:pPr marL="228600" indent="-228600" eaLnBrk="1" hangingPunct="1">
              <a:spcBef>
                <a:spcPct val="50000"/>
              </a:spcBef>
              <a:buFont typeface="+mj-lt"/>
              <a:buAutoNum type="arabicPeriod"/>
            </a:pPr>
            <a:r>
              <a:rPr lang="en-US" baseline="0" dirty="0" smtClean="0">
                <a:latin typeface="Arial" charset="0"/>
              </a:rPr>
              <a:t>These forecasts are boxing point forecasts.  </a:t>
            </a:r>
          </a:p>
          <a:p>
            <a:pPr marL="228600" indent="-228600" eaLnBrk="1" hangingPunct="1">
              <a:spcBef>
                <a:spcPct val="50000"/>
              </a:spcBef>
              <a:buFont typeface="+mj-lt"/>
              <a:buAutoNum type="arabicPeriod"/>
            </a:pPr>
            <a:r>
              <a:rPr lang="en-US" baseline="0" dirty="0" smtClean="0">
                <a:latin typeface="Arial" charset="0"/>
              </a:rPr>
              <a:t>The slope of each projection is correlated to the current variability in the price of oil.  Steeper indicates more volatility. </a:t>
            </a:r>
          </a:p>
          <a:p>
            <a:pPr marL="228600" indent="-228600" eaLnBrk="1" hangingPunct="1">
              <a:spcBef>
                <a:spcPct val="50000"/>
              </a:spcBef>
              <a:buFont typeface="+mj-lt"/>
              <a:buAutoNum type="arabicPeriod"/>
            </a:pPr>
            <a:r>
              <a:rPr lang="en-US" baseline="0" dirty="0" smtClean="0">
                <a:latin typeface="Arial" charset="0"/>
              </a:rPr>
              <a:t> This is a reflection of the forecasters being “</a:t>
            </a:r>
            <a:r>
              <a:rPr lang="en-US" baseline="0" dirty="0" err="1" smtClean="0">
                <a:latin typeface="Arial" charset="0"/>
              </a:rPr>
              <a:t>provencial</a:t>
            </a:r>
            <a:r>
              <a:rPr lang="en-US" baseline="0" dirty="0" smtClean="0">
                <a:latin typeface="Arial" charset="0"/>
              </a:rPr>
              <a:t>” in time.  The recent history is heavily influencing their forecast.  This is called anchoring.</a:t>
            </a:r>
          </a:p>
          <a:p>
            <a:pPr marL="228600" indent="-228600" eaLnBrk="1" hangingPunct="1">
              <a:spcBef>
                <a:spcPct val="50000"/>
              </a:spcBef>
              <a:buFont typeface="+mj-lt"/>
              <a:buAutoNum type="arabicPeriod"/>
            </a:pPr>
            <a:endParaRPr lang="en-US" dirty="0" smtClean="0">
              <a:latin typeface="Arial" charset="0"/>
            </a:endParaRPr>
          </a:p>
          <a:p>
            <a:pPr eaLnBrk="1" hangingPunct="1">
              <a:spcBef>
                <a:spcPct val="0"/>
              </a:spcBef>
            </a:pPr>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00" tIns="45700" rIns="91400" bIns="45700" anchor="b">
            <a:prstTxWarp prst="textNoShape">
              <a:avLst/>
            </a:prstTxWarp>
          </a:bodyPr>
          <a:lstStyle/>
          <a:p>
            <a:pPr algn="r"/>
            <a:fld id="{12E336FC-C006-574F-A727-400C1047A5C8}" type="slidenum">
              <a:rPr lang="en-US" sz="1200"/>
              <a:pPr algn="r"/>
              <a:t>9</a:t>
            </a:fld>
            <a:endParaRPr lang="en-US" sz="120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lIns="90543" tIns="45272" rIns="90543" bIns="45272" numCol="1" anchor="t" anchorCtr="0" compatLnSpc="1">
            <a:prstTxWarp prst="textNoShape">
              <a:avLst/>
            </a:prstTxWarp>
          </a:bodyPr>
          <a:lstStyle/>
          <a:p>
            <a:pPr eaLnBrk="1" hangingPunct="1"/>
            <a:r>
              <a:rPr lang="en-US" dirty="0" smtClean="0">
                <a:latin typeface="Arial" charset="0"/>
              </a:rPr>
              <a:t>So, here we are</a:t>
            </a:r>
            <a:r>
              <a:rPr lang="en-US" baseline="0" dirty="0" smtClean="0">
                <a:latin typeface="Arial" charset="0"/>
              </a:rPr>
              <a:t> back to our problem.  How do we handle long term planning if the traditional point and range forecast methods are insufficient?</a:t>
            </a:r>
          </a:p>
          <a:p>
            <a:pPr eaLnBrk="1" hangingPunct="1"/>
            <a:endParaRPr lang="en-US" baseline="0" dirty="0" smtClean="0">
              <a:latin typeface="Arial" charset="0"/>
            </a:endParaRPr>
          </a:p>
          <a:p>
            <a:pPr eaLnBrk="1" hangingPunct="1"/>
            <a:r>
              <a:rPr lang="en-US" baseline="0" dirty="0" smtClean="0">
                <a:latin typeface="Arial" charset="0"/>
              </a:rPr>
              <a:t>Scenario Planning is one approach that can be used to help an organization to prepare for the long term.  Rather than using the most recent history and projecting forward (like boxing) instead we flip the tables and start with a potential future. </a:t>
            </a:r>
            <a:r>
              <a:rPr lang="en-US" b="1" baseline="0" dirty="0" smtClean="0">
                <a:latin typeface="Arial" charset="0"/>
              </a:rPr>
              <a:t>BUILD</a:t>
            </a:r>
          </a:p>
          <a:p>
            <a:pPr eaLnBrk="1" hangingPunct="1"/>
            <a:r>
              <a:rPr lang="en-US" b="0" baseline="0" dirty="0" smtClean="0">
                <a:latin typeface="Arial" charset="0"/>
              </a:rPr>
              <a:t>Then we ask “For this future, what should we do TODAY if I know that this specific future is going to happen?”  This is more like judo – not boxing.  I am receiving the future and reacting and responding to it.</a:t>
            </a:r>
          </a:p>
          <a:p>
            <a:pPr eaLnBrk="1" hangingPunct="1"/>
            <a:r>
              <a:rPr lang="en-US" b="0" baseline="0" dirty="0" smtClean="0">
                <a:latin typeface="Arial" charset="0"/>
              </a:rPr>
              <a:t>Rather than </a:t>
            </a:r>
            <a:r>
              <a:rPr lang="en-US" b="0" i="1" baseline="0" dirty="0" smtClean="0">
                <a:latin typeface="Arial" charset="0"/>
              </a:rPr>
              <a:t>predicting</a:t>
            </a:r>
            <a:r>
              <a:rPr lang="en-US" b="0" i="0" baseline="0" dirty="0" smtClean="0">
                <a:latin typeface="Arial" charset="0"/>
              </a:rPr>
              <a:t> what the future will be I am now </a:t>
            </a:r>
            <a:r>
              <a:rPr lang="en-US" b="0" i="1" baseline="0" dirty="0" smtClean="0">
                <a:latin typeface="Arial" charset="0"/>
              </a:rPr>
              <a:t>preparing</a:t>
            </a:r>
            <a:r>
              <a:rPr lang="en-US" b="0" i="0" baseline="0" dirty="0" smtClean="0">
                <a:latin typeface="Arial" charset="0"/>
              </a:rPr>
              <a:t> for it.  </a:t>
            </a:r>
          </a:p>
          <a:p>
            <a:pPr eaLnBrk="1" hangingPunct="1"/>
            <a:endParaRPr lang="en-US" b="0" i="0" baseline="0" dirty="0" smtClean="0">
              <a:latin typeface="Arial" charset="0"/>
            </a:endParaRPr>
          </a:p>
          <a:p>
            <a:pPr eaLnBrk="1" hangingPunct="1"/>
            <a:r>
              <a:rPr lang="en-US" b="0" i="0" baseline="0" dirty="0" smtClean="0">
                <a:latin typeface="Arial" charset="0"/>
              </a:rPr>
              <a:t>Ask the audience what the problem or flaw is with this approach.  They will usually answer that you do not know what the exact future will be.  </a:t>
            </a:r>
          </a:p>
          <a:p>
            <a:pPr eaLnBrk="1" hangingPunct="1"/>
            <a:endParaRPr lang="en-US" b="0" i="0" baseline="0" dirty="0" smtClean="0">
              <a:latin typeface="Arial" charset="0"/>
            </a:endParaRPr>
          </a:p>
          <a:p>
            <a:pPr eaLnBrk="1" hangingPunct="1"/>
            <a:r>
              <a:rPr lang="en-US" b="0" i="0" baseline="0" dirty="0" smtClean="0">
                <a:latin typeface="Arial" charset="0"/>
              </a:rPr>
              <a:t>Respond by telling them they are correct.  So, the challenge for Scenario Planning is to find the right number of “plausible” futures to prepare for.  Obviously we cannot plan for all potential and plausible futures – there is not enough time.  </a:t>
            </a:r>
            <a:endParaRPr lang="en-US" b="0" baseline="0" dirty="0" smtClean="0">
              <a:latin typeface="Arial" charset="0"/>
            </a:endParaRPr>
          </a:p>
          <a:p>
            <a:pPr eaLnBrk="1" hangingPunct="1"/>
            <a:endParaRPr lang="en-US" baseline="0" dirty="0" smtClean="0">
              <a:latin typeface="Arial" charset="0"/>
            </a:endParaRPr>
          </a:p>
          <a:p>
            <a:pPr eaLnBrk="1" hangingPunct="1"/>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06579-6CCF-7C4D-B6F0-BA91F2277934}" type="slidenum">
              <a:rPr lang="en-US" smtClean="0"/>
              <a:t>‹#›</a:t>
            </a:fld>
            <a:endParaRPr lang="en-US"/>
          </a:p>
        </p:txBody>
      </p:sp>
    </p:spTree>
    <p:extLst>
      <p:ext uri="{BB962C8B-B14F-4D97-AF65-F5344CB8AC3E}">
        <p14:creationId xmlns:p14="http://schemas.microsoft.com/office/powerpoint/2010/main" val="44779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06579-6CCF-7C4D-B6F0-BA91F2277934}" type="slidenum">
              <a:rPr lang="en-US" smtClean="0"/>
              <a:t>‹#›</a:t>
            </a:fld>
            <a:endParaRPr lang="en-US"/>
          </a:p>
        </p:txBody>
      </p:sp>
    </p:spTree>
    <p:extLst>
      <p:ext uri="{BB962C8B-B14F-4D97-AF65-F5344CB8AC3E}">
        <p14:creationId xmlns:p14="http://schemas.microsoft.com/office/powerpoint/2010/main" val="13553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i="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06579-6CCF-7C4D-B6F0-BA91F2277934}" type="slidenum">
              <a:rPr lang="en-US" smtClean="0"/>
              <a:t>‹#›</a:t>
            </a:fld>
            <a:endParaRPr lang="en-US"/>
          </a:p>
        </p:txBody>
      </p:sp>
    </p:spTree>
    <p:extLst>
      <p:ext uri="{BB962C8B-B14F-4D97-AF65-F5344CB8AC3E}">
        <p14:creationId xmlns:p14="http://schemas.microsoft.com/office/powerpoint/2010/main" val="134847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06579-6CCF-7C4D-B6F0-BA91F2277934}" type="slidenum">
              <a:rPr lang="en-US" smtClean="0"/>
              <a:t>‹#›</a:t>
            </a:fld>
            <a:endParaRPr lang="en-US"/>
          </a:p>
        </p:txBody>
      </p:sp>
    </p:spTree>
    <p:extLst>
      <p:ext uri="{BB962C8B-B14F-4D97-AF65-F5344CB8AC3E}">
        <p14:creationId xmlns:p14="http://schemas.microsoft.com/office/powerpoint/2010/main" val="283655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06579-6CCF-7C4D-B6F0-BA91F2277934}" type="slidenum">
              <a:rPr lang="en-US" smtClean="0"/>
              <a:t>‹#›</a:t>
            </a:fld>
            <a:endParaRPr lang="en-US"/>
          </a:p>
        </p:txBody>
      </p:sp>
    </p:spTree>
    <p:extLst>
      <p:ext uri="{BB962C8B-B14F-4D97-AF65-F5344CB8AC3E}">
        <p14:creationId xmlns:p14="http://schemas.microsoft.com/office/powerpoint/2010/main" val="281106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04800" y="5791200"/>
            <a:ext cx="1752600" cy="152400"/>
          </a:xfrm>
          <a:prstGeom prst="rect">
            <a:avLst/>
          </a:prstGeom>
          <a:ln/>
        </p:spPr>
        <p:txBody>
          <a:bodyPr/>
          <a:lstStyle>
            <a:lvl1pPr>
              <a:defRPr/>
            </a:lvl1pPr>
          </a:lstStyle>
          <a:p>
            <a:fld id="{30EEDE97-9719-794E-A5AF-39A69881AFA8}" type="datetime1">
              <a:rPr lang="en-US" smtClean="0"/>
              <a:t>2/23/12</a:t>
            </a:fld>
            <a:endParaRPr lang="en-US"/>
          </a:p>
        </p:txBody>
      </p:sp>
      <p:sp>
        <p:nvSpPr>
          <p:cNvPr id="3" name="Rectangle 6"/>
          <p:cNvSpPr>
            <a:spLocks noGrp="1" noChangeArrowheads="1"/>
          </p:cNvSpPr>
          <p:nvPr>
            <p:ph type="sldNum" sz="quarter" idx="11"/>
          </p:nvPr>
        </p:nvSpPr>
        <p:spPr>
          <a:ln/>
        </p:spPr>
        <p:txBody>
          <a:bodyPr/>
          <a:lstStyle>
            <a:lvl1pPr>
              <a:defRPr/>
            </a:lvl1pPr>
          </a:lstStyle>
          <a:p>
            <a:fld id="{B430D8A9-3FAC-4A0A-A1D1-E9F72B2FBCFB}" type="slidenum">
              <a:rPr lang="en-US" smtClean="0"/>
              <a:pPr/>
              <a:t>‹#›</a:t>
            </a:fld>
            <a:endParaRPr lang="en-US"/>
          </a:p>
        </p:txBody>
      </p:sp>
    </p:spTree>
    <p:extLst>
      <p:ext uri="{BB962C8B-B14F-4D97-AF65-F5344CB8AC3E}">
        <p14:creationId xmlns:p14="http://schemas.microsoft.com/office/powerpoint/2010/main" val="1191380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2800"/>
            <a:ext cx="8229600" cy="6134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881280"/>
            <a:ext cx="8229600" cy="53395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06579-6CCF-7C4D-B6F0-BA91F2277934}" type="slidenum">
              <a:rPr lang="en-US" smtClean="0"/>
              <a:t>‹#›</a:t>
            </a:fld>
            <a:endParaRPr lang="en-US" dirty="0"/>
          </a:p>
        </p:txBody>
      </p:sp>
      <p:pic>
        <p:nvPicPr>
          <p:cNvPr id="7" name="Picture 6" descr="Screen shot 2010-11-02 at 8.13.38 PM.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4683" y="6323747"/>
            <a:ext cx="871427" cy="397728"/>
          </a:xfrm>
          <a:prstGeom prst="rect">
            <a:avLst/>
          </a:prstGeom>
        </p:spPr>
      </p:pic>
    </p:spTree>
    <p:extLst>
      <p:ext uri="{BB962C8B-B14F-4D97-AF65-F5344CB8AC3E}">
        <p14:creationId xmlns:p14="http://schemas.microsoft.com/office/powerpoint/2010/main" val="4136956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Lst>
  <p:hf hdr="0" ftr="0" dt="0"/>
  <p:txStyles>
    <p:titleStyle>
      <a:lvl1pPr algn="ctr" defTabSz="457200" rtl="0" eaLnBrk="1" latinLnBrk="0" hangingPunct="1">
        <a:spcBef>
          <a:spcPct val="0"/>
        </a:spcBef>
        <a:buNone/>
        <a:defRPr sz="4000" kern="1200">
          <a:solidFill>
            <a:schemeClr val="tx2">
              <a:lumMod val="5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7375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7375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7375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6.png"/><Relationship Id="rId1" Type="http://schemas.openxmlformats.org/officeDocument/2006/relationships/tags" Target="../tags/tag6.xml"/><Relationship Id="rId2"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emf"/><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jpe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3.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4.png"/><Relationship Id="rId1" Type="http://schemas.openxmlformats.org/officeDocument/2006/relationships/tags" Target="../tags/tag15.xml"/><Relationship Id="rId2"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tags" Target="../tags/tag16.xml"/><Relationship Id="rId2"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7.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1.emf"/><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jpe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32.pn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tags" Target="../tags/tag3.xml"/><Relationship Id="rId2"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4.pn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png"/><Relationship Id="rId1" Type="http://schemas.openxmlformats.org/officeDocument/2006/relationships/tags" Target="../tags/tag5.xml"/><Relationship Id="rId2"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a:xfrm>
            <a:off x="990600" y="1600200"/>
            <a:ext cx="7696200" cy="1371600"/>
          </a:xfrm>
        </p:spPr>
        <p:txBody>
          <a:bodyPr/>
          <a:lstStyle/>
          <a:p>
            <a:pPr eaLnBrk="1" hangingPunct="1"/>
            <a:r>
              <a:rPr lang="en-US">
                <a:latin typeface="Tahoma" charset="0"/>
                <a:ea typeface="ＭＳ Ｐゴシック" charset="0"/>
                <a:cs typeface="ＭＳ Ｐゴシック" charset="0"/>
              </a:rPr>
              <a:t> </a:t>
            </a:r>
          </a:p>
        </p:txBody>
      </p:sp>
      <p:sp>
        <p:nvSpPr>
          <p:cNvPr id="21506" name="Rectangle 13" descr="Rectangle: Click to edit Master text styles&#10;Second level&#10;Third level&#10;Fourth level&#10;Fifth level"/>
          <p:cNvSpPr>
            <a:spLocks noChangeArrowheads="1"/>
          </p:cNvSpPr>
          <p:nvPr/>
        </p:nvSpPr>
        <p:spPr bwMode="auto">
          <a:xfrm>
            <a:off x="990600" y="33099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l">
              <a:spcBef>
                <a:spcPct val="20000"/>
              </a:spcBef>
              <a:buClr>
                <a:schemeClr val="hlink"/>
              </a:buClr>
              <a:buSzPct val="110000"/>
              <a:buFont typeface="Wingdings" charset="0"/>
              <a:buNone/>
            </a:pPr>
            <a:endParaRPr lang="en-US" sz="3200"/>
          </a:p>
        </p:txBody>
      </p:sp>
      <p:sp>
        <p:nvSpPr>
          <p:cNvPr id="21507" name="Rectangle 15" descr="Rectangle: Click to edit Master text styles&#10;Second level&#10;Third level&#10;Fourth level&#10;Fifth level"/>
          <p:cNvSpPr>
            <a:spLocks noChangeArrowheads="1"/>
          </p:cNvSpPr>
          <p:nvPr/>
        </p:nvSpPr>
        <p:spPr bwMode="auto">
          <a:xfrm>
            <a:off x="5257800" y="5562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000000"/>
              </a:buClr>
              <a:buSzPct val="110000"/>
              <a:buFont typeface="Wingdings" charset="0"/>
              <a:buNone/>
            </a:pPr>
            <a:endParaRPr lang="en-US" sz="2400">
              <a:solidFill>
                <a:srgbClr val="000000"/>
              </a:solidFill>
            </a:endParaRPr>
          </a:p>
        </p:txBody>
      </p:sp>
      <p:sp>
        <p:nvSpPr>
          <p:cNvPr id="21508" name="Rectangle 17"/>
          <p:cNvSpPr>
            <a:spLocks noChangeArrowheads="1"/>
          </p:cNvSpPr>
          <p:nvPr/>
        </p:nvSpPr>
        <p:spPr bwMode="auto">
          <a:xfrm>
            <a:off x="2209800" y="3886200"/>
            <a:ext cx="518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dirty="0">
                <a:solidFill>
                  <a:srgbClr val="000000"/>
                </a:solidFill>
              </a:rPr>
              <a:t/>
            </a:r>
            <a:br>
              <a:rPr lang="en-US" dirty="0">
                <a:solidFill>
                  <a:srgbClr val="000000"/>
                </a:solidFill>
              </a:rPr>
            </a:br>
            <a:endParaRPr lang="en-US" dirty="0" smtClean="0">
              <a:solidFill>
                <a:srgbClr val="000000"/>
              </a:solidFill>
            </a:endParaRPr>
          </a:p>
          <a:p>
            <a:r>
              <a:rPr lang="en-US" dirty="0" smtClean="0">
                <a:solidFill>
                  <a:srgbClr val="000000"/>
                </a:solidFill>
              </a:rPr>
              <a:t>Your Name</a:t>
            </a:r>
          </a:p>
          <a:p>
            <a:r>
              <a:rPr lang="en-US" dirty="0" smtClean="0">
                <a:solidFill>
                  <a:srgbClr val="000000"/>
                </a:solidFill>
              </a:rPr>
              <a:t>Date</a:t>
            </a:r>
          </a:p>
          <a:p>
            <a:r>
              <a:rPr lang="en-US" dirty="0" smtClean="0">
                <a:solidFill>
                  <a:srgbClr val="000000"/>
                </a:solidFill>
              </a:rPr>
              <a:t>Organization</a:t>
            </a:r>
          </a:p>
        </p:txBody>
      </p:sp>
      <p:sp>
        <p:nvSpPr>
          <p:cNvPr id="21509" name="Rectangle 18"/>
          <p:cNvSpPr>
            <a:spLocks noChangeArrowheads="1"/>
          </p:cNvSpPr>
          <p:nvPr/>
        </p:nvSpPr>
        <p:spPr bwMode="auto">
          <a:xfrm>
            <a:off x="707267" y="1067585"/>
            <a:ext cx="7772400" cy="224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400" dirty="0">
                <a:solidFill>
                  <a:srgbClr val="000000"/>
                </a:solidFill>
              </a:rPr>
              <a:t>Introduction to </a:t>
            </a:r>
            <a:r>
              <a:rPr lang="en-US" sz="4400" dirty="0" smtClean="0">
                <a:solidFill>
                  <a:srgbClr val="000000"/>
                </a:solidFill>
              </a:rPr>
              <a:t>the </a:t>
            </a:r>
            <a:br>
              <a:rPr lang="en-US" sz="4400" dirty="0" smtClean="0">
                <a:solidFill>
                  <a:srgbClr val="000000"/>
                </a:solidFill>
              </a:rPr>
            </a:br>
            <a:r>
              <a:rPr lang="en-US" sz="4400" dirty="0" smtClean="0">
                <a:solidFill>
                  <a:srgbClr val="000000"/>
                </a:solidFill>
              </a:rPr>
              <a:t>Future </a:t>
            </a:r>
            <a:r>
              <a:rPr lang="en-US" sz="4400" dirty="0">
                <a:solidFill>
                  <a:srgbClr val="000000"/>
                </a:solidFill>
              </a:rPr>
              <a:t>Freight Flows </a:t>
            </a:r>
            <a:br>
              <a:rPr lang="en-US" sz="4400" dirty="0">
                <a:solidFill>
                  <a:srgbClr val="000000"/>
                </a:solidFill>
              </a:rPr>
            </a:br>
            <a:r>
              <a:rPr lang="en-US" sz="4400" dirty="0">
                <a:solidFill>
                  <a:srgbClr val="000000"/>
                </a:solidFill>
              </a:rPr>
              <a:t>Scenario </a:t>
            </a:r>
            <a:r>
              <a:rPr lang="en-US" sz="4400" dirty="0" smtClean="0">
                <a:solidFill>
                  <a:srgbClr val="000000"/>
                </a:solidFill>
              </a:rPr>
              <a:t>Planning Workshop</a:t>
            </a:r>
            <a:endParaRPr lang="en-US" sz="3600" dirty="0">
              <a:solidFill>
                <a:srgbClr val="000000"/>
              </a:solidFill>
            </a:endParaRPr>
          </a:p>
        </p:txBody>
      </p:sp>
      <p:sp>
        <p:nvSpPr>
          <p:cNvPr id="2" name="Slide Number Placeholder 1"/>
          <p:cNvSpPr>
            <a:spLocks noGrp="1"/>
          </p:cNvSpPr>
          <p:nvPr>
            <p:ph type="sldNum" sz="quarter" idx="12"/>
          </p:nvPr>
        </p:nvSpPr>
        <p:spPr/>
        <p:txBody>
          <a:bodyPr/>
          <a:lstStyle/>
          <a:p>
            <a:fld id="{FFB06579-6CCF-7C4D-B6F0-BA91F2277934}" type="slidenum">
              <a:rPr lang="en-US" smtClean="0"/>
              <a:t>1</a:t>
            </a:fld>
            <a:endParaRPr lang="en-US"/>
          </a:p>
        </p:txBody>
      </p:sp>
    </p:spTree>
    <p:extLst>
      <p:ext uri="{BB962C8B-B14F-4D97-AF65-F5344CB8AC3E}">
        <p14:creationId xmlns:p14="http://schemas.microsoft.com/office/powerpoint/2010/main" val="35843067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many potential futures, so little time . . . </a:t>
            </a:r>
            <a:endParaRPr lang="en-US" dirty="0"/>
          </a:p>
        </p:txBody>
      </p:sp>
      <p:pic>
        <p:nvPicPr>
          <p:cNvPr id="4" name="Picture 3"/>
          <p:cNvPicPr>
            <a:picLocks noChangeAspect="1"/>
          </p:cNvPicPr>
          <p:nvPr/>
        </p:nvPicPr>
        <p:blipFill>
          <a:blip r:embed="rId4" cstate="print"/>
          <a:stretch>
            <a:fillRect/>
          </a:stretch>
        </p:blipFill>
        <p:spPr>
          <a:xfrm>
            <a:off x="1371600" y="1181100"/>
            <a:ext cx="6426200" cy="4819650"/>
          </a:xfrm>
          <a:prstGeom prst="rect">
            <a:avLst/>
          </a:prstGeom>
        </p:spPr>
      </p:pic>
      <p:sp>
        <p:nvSpPr>
          <p:cNvPr id="5" name="Slide Number Placeholder 4"/>
          <p:cNvSpPr>
            <a:spLocks noGrp="1"/>
          </p:cNvSpPr>
          <p:nvPr>
            <p:ph type="sldNum" sz="quarter" idx="12"/>
          </p:nvPr>
        </p:nvSpPr>
        <p:spPr/>
        <p:txBody>
          <a:bodyPr/>
          <a:lstStyle/>
          <a:p>
            <a:fld id="{FFB06579-6CCF-7C4D-B6F0-BA91F2277934}" type="slidenum">
              <a:rPr lang="en-US" smtClean="0"/>
              <a:t>10</a:t>
            </a:fld>
            <a:endParaRPr lang="en-US"/>
          </a:p>
        </p:txBody>
      </p:sp>
    </p:spTree>
    <p:custDataLst>
      <p:tags r:id="rId1"/>
    </p:custDataLst>
    <p:extLst>
      <p:ext uri="{BB962C8B-B14F-4D97-AF65-F5344CB8AC3E}">
        <p14:creationId xmlns:p14="http://schemas.microsoft.com/office/powerpoint/2010/main" val="31291270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83607" y="228600"/>
            <a:ext cx="8579393" cy="838200"/>
          </a:xfrm>
        </p:spPr>
        <p:txBody>
          <a:bodyPr/>
          <a:lstStyle/>
          <a:p>
            <a:r>
              <a:rPr lang="en-US" dirty="0" smtClean="0"/>
              <a:t>Preferred vs. Probable vs. Plausible</a:t>
            </a:r>
          </a:p>
        </p:txBody>
      </p:sp>
      <p:sp>
        <p:nvSpPr>
          <p:cNvPr id="40964" name="TextBox 4"/>
          <p:cNvSpPr txBox="1">
            <a:spLocks noChangeArrowheads="1"/>
          </p:cNvSpPr>
          <p:nvPr/>
        </p:nvSpPr>
        <p:spPr bwMode="auto">
          <a:xfrm>
            <a:off x="609600" y="3130550"/>
            <a:ext cx="812800" cy="460375"/>
          </a:xfrm>
          <a:prstGeom prst="rect">
            <a:avLst/>
          </a:prstGeom>
          <a:noFill/>
          <a:ln w="9525">
            <a:solidFill>
              <a:schemeClr val="tx1"/>
            </a:solidFill>
            <a:miter lim="800000"/>
            <a:headEnd/>
            <a:tailEnd/>
          </a:ln>
        </p:spPr>
        <p:txBody>
          <a:bodyPr wrap="none">
            <a:prstTxWarp prst="textNoShape">
              <a:avLst/>
            </a:prstTxWarp>
            <a:spAutoFit/>
          </a:bodyPr>
          <a:lstStyle/>
          <a:p>
            <a:r>
              <a:rPr lang="en-US"/>
              <a:t>Now</a:t>
            </a:r>
          </a:p>
        </p:txBody>
      </p:sp>
      <p:grpSp>
        <p:nvGrpSpPr>
          <p:cNvPr id="2" name="Group 37"/>
          <p:cNvGrpSpPr>
            <a:grpSpLocks/>
          </p:cNvGrpSpPr>
          <p:nvPr/>
        </p:nvGrpSpPr>
        <p:grpSpPr bwMode="auto">
          <a:xfrm>
            <a:off x="381000" y="1143000"/>
            <a:ext cx="8102600" cy="4325938"/>
            <a:chOff x="381000" y="1365762"/>
            <a:chExt cx="8102813" cy="4325679"/>
          </a:xfrm>
        </p:grpSpPr>
        <p:grpSp>
          <p:nvGrpSpPr>
            <p:cNvPr id="3" name="Group 13"/>
            <p:cNvGrpSpPr>
              <a:grpSpLocks/>
            </p:cNvGrpSpPr>
            <p:nvPr/>
          </p:nvGrpSpPr>
          <p:grpSpPr bwMode="auto">
            <a:xfrm>
              <a:off x="381000" y="1365762"/>
              <a:ext cx="8102813" cy="4325679"/>
              <a:chOff x="381000" y="1365762"/>
              <a:chExt cx="8102813" cy="4325679"/>
            </a:xfrm>
          </p:grpSpPr>
          <p:sp>
            <p:nvSpPr>
              <p:cNvPr id="40983" name="Freeform 5"/>
              <p:cNvSpPr>
                <a:spLocks noChangeArrowheads="1"/>
              </p:cNvSpPr>
              <p:nvPr/>
            </p:nvSpPr>
            <p:spPr bwMode="auto">
              <a:xfrm>
                <a:off x="3962400" y="1371600"/>
                <a:ext cx="4521413" cy="4319841"/>
              </a:xfrm>
              <a:custGeom>
                <a:avLst/>
                <a:gdLst>
                  <a:gd name="T0" fmla="*/ 0 w 4521413"/>
                  <a:gd name="T1" fmla="*/ 0 h 4319841"/>
                  <a:gd name="T2" fmla="*/ 4521413 w 4521413"/>
                  <a:gd name="T3" fmla="*/ 4319841 h 4319841"/>
                </a:gdLst>
                <a:ahLst/>
                <a:cxnLst/>
                <a:rect l="T0" t="T1" r="T2" b="T3"/>
                <a:pathLst>
                  <a:path w="4521413" h="4319841">
                    <a:moveTo>
                      <a:pt x="516334" y="35118"/>
                    </a:moveTo>
                    <a:cubicBezTo>
                      <a:pt x="444233" y="37444"/>
                      <a:pt x="262726" y="0"/>
                      <a:pt x="195370" y="76988"/>
                    </a:cubicBezTo>
                    <a:cubicBezTo>
                      <a:pt x="173281" y="102236"/>
                      <a:pt x="163269" y="137005"/>
                      <a:pt x="139550" y="160728"/>
                    </a:cubicBezTo>
                    <a:cubicBezTo>
                      <a:pt x="91366" y="208919"/>
                      <a:pt x="97591" y="198745"/>
                      <a:pt x="55820" y="258426"/>
                    </a:cubicBezTo>
                    <a:cubicBezTo>
                      <a:pt x="36584" y="285909"/>
                      <a:pt x="0" y="342166"/>
                      <a:pt x="0" y="342166"/>
                    </a:cubicBezTo>
                    <a:cubicBezTo>
                      <a:pt x="4652" y="379384"/>
                      <a:pt x="4859" y="417432"/>
                      <a:pt x="13955" y="453820"/>
                    </a:cubicBezTo>
                    <a:cubicBezTo>
                      <a:pt x="19000" y="474004"/>
                      <a:pt x="34139" y="490330"/>
                      <a:pt x="41865" y="509647"/>
                    </a:cubicBezTo>
                    <a:cubicBezTo>
                      <a:pt x="110127" y="680325"/>
                      <a:pt x="11864" y="502759"/>
                      <a:pt x="153505" y="732955"/>
                    </a:cubicBezTo>
                    <a:cubicBezTo>
                      <a:pt x="162295" y="747241"/>
                      <a:pt x="176111" y="758913"/>
                      <a:pt x="181415" y="774826"/>
                    </a:cubicBezTo>
                    <a:cubicBezTo>
                      <a:pt x="186067" y="788783"/>
                      <a:pt x="187210" y="804455"/>
                      <a:pt x="195370" y="816696"/>
                    </a:cubicBezTo>
                    <a:cubicBezTo>
                      <a:pt x="206317" y="833118"/>
                      <a:pt x="223280" y="844609"/>
                      <a:pt x="237235" y="858566"/>
                    </a:cubicBezTo>
                    <a:cubicBezTo>
                      <a:pt x="272311" y="963808"/>
                      <a:pt x="224996" y="834084"/>
                      <a:pt x="279100" y="942307"/>
                    </a:cubicBezTo>
                    <a:cubicBezTo>
                      <a:pt x="285678" y="955466"/>
                      <a:pt x="285757" y="971403"/>
                      <a:pt x="293055" y="984177"/>
                    </a:cubicBezTo>
                    <a:cubicBezTo>
                      <a:pt x="319985" y="1031311"/>
                      <a:pt x="358766" y="1067122"/>
                      <a:pt x="404694" y="1095831"/>
                    </a:cubicBezTo>
                    <a:cubicBezTo>
                      <a:pt x="417168" y="1103628"/>
                      <a:pt x="432604" y="1105136"/>
                      <a:pt x="446559" y="1109788"/>
                    </a:cubicBezTo>
                    <a:cubicBezTo>
                      <a:pt x="465166" y="1123745"/>
                      <a:pt x="482047" y="1140361"/>
                      <a:pt x="502379" y="1151658"/>
                    </a:cubicBezTo>
                    <a:cubicBezTo>
                      <a:pt x="545378" y="1175549"/>
                      <a:pt x="581986" y="1182030"/>
                      <a:pt x="627974" y="1193528"/>
                    </a:cubicBezTo>
                    <a:cubicBezTo>
                      <a:pt x="646581" y="1212137"/>
                      <a:pt x="663246" y="1232915"/>
                      <a:pt x="683794" y="1249355"/>
                    </a:cubicBezTo>
                    <a:cubicBezTo>
                      <a:pt x="730736" y="1286913"/>
                      <a:pt x="796004" y="1315120"/>
                      <a:pt x="837299" y="1361009"/>
                    </a:cubicBezTo>
                    <a:cubicBezTo>
                      <a:pt x="941386" y="1476677"/>
                      <a:pt x="855340" y="1405680"/>
                      <a:pt x="921029" y="1500577"/>
                    </a:cubicBezTo>
                    <a:cubicBezTo>
                      <a:pt x="951218" y="1544189"/>
                      <a:pt x="974582" y="1596764"/>
                      <a:pt x="1018713" y="1626188"/>
                    </a:cubicBezTo>
                    <a:cubicBezTo>
                      <a:pt x="1045890" y="1644308"/>
                      <a:pt x="1094367" y="1675511"/>
                      <a:pt x="1116398" y="1695971"/>
                    </a:cubicBezTo>
                    <a:cubicBezTo>
                      <a:pt x="1164605" y="1740740"/>
                      <a:pt x="1209431" y="1789016"/>
                      <a:pt x="1255948" y="1835539"/>
                    </a:cubicBezTo>
                    <a:cubicBezTo>
                      <a:pt x="1279206" y="1858800"/>
                      <a:pt x="1308800" y="1877115"/>
                      <a:pt x="1325723" y="1905323"/>
                    </a:cubicBezTo>
                    <a:cubicBezTo>
                      <a:pt x="1339678" y="1928584"/>
                      <a:pt x="1352034" y="1952883"/>
                      <a:pt x="1367588" y="1975106"/>
                    </a:cubicBezTo>
                    <a:cubicBezTo>
                      <a:pt x="1384669" y="1999510"/>
                      <a:pt x="1406886" y="2020104"/>
                      <a:pt x="1423408" y="2044890"/>
                    </a:cubicBezTo>
                    <a:cubicBezTo>
                      <a:pt x="1452926" y="2089172"/>
                      <a:pt x="1461073" y="2134526"/>
                      <a:pt x="1479228" y="2184458"/>
                    </a:cubicBezTo>
                    <a:cubicBezTo>
                      <a:pt x="1487789" y="2208003"/>
                      <a:pt x="1498577" y="2230697"/>
                      <a:pt x="1507138" y="2254242"/>
                    </a:cubicBezTo>
                    <a:cubicBezTo>
                      <a:pt x="1517192" y="2281894"/>
                      <a:pt x="1522874" y="2311196"/>
                      <a:pt x="1535048" y="2337982"/>
                    </a:cubicBezTo>
                    <a:cubicBezTo>
                      <a:pt x="1546272" y="2362677"/>
                      <a:pt x="1562958" y="2384505"/>
                      <a:pt x="1576913" y="2407766"/>
                    </a:cubicBezTo>
                    <a:cubicBezTo>
                      <a:pt x="1613453" y="2553945"/>
                      <a:pt x="1597562" y="2467563"/>
                      <a:pt x="1576913" y="2756685"/>
                    </a:cubicBezTo>
                    <a:cubicBezTo>
                      <a:pt x="1574965" y="2783955"/>
                      <a:pt x="1562353" y="2874606"/>
                      <a:pt x="1549003" y="2910209"/>
                    </a:cubicBezTo>
                    <a:cubicBezTo>
                      <a:pt x="1541699" y="2929690"/>
                      <a:pt x="1530396" y="2947427"/>
                      <a:pt x="1521093" y="2966036"/>
                    </a:cubicBezTo>
                    <a:cubicBezTo>
                      <a:pt x="1522051" y="2981368"/>
                      <a:pt x="1517318" y="3212223"/>
                      <a:pt x="1562958" y="3273085"/>
                    </a:cubicBezTo>
                    <a:cubicBezTo>
                      <a:pt x="1576913" y="3291694"/>
                      <a:pt x="1588377" y="3312464"/>
                      <a:pt x="1604823" y="3328912"/>
                    </a:cubicBezTo>
                    <a:cubicBezTo>
                      <a:pt x="1616682" y="3340773"/>
                      <a:pt x="1633804" y="3346087"/>
                      <a:pt x="1646688" y="3356825"/>
                    </a:cubicBezTo>
                    <a:cubicBezTo>
                      <a:pt x="1661849" y="3369461"/>
                      <a:pt x="1672493" y="3387222"/>
                      <a:pt x="1688552" y="3398695"/>
                    </a:cubicBezTo>
                    <a:cubicBezTo>
                      <a:pt x="1705480" y="3410788"/>
                      <a:pt x="1726187" y="3416505"/>
                      <a:pt x="1744372" y="3426609"/>
                    </a:cubicBezTo>
                    <a:cubicBezTo>
                      <a:pt x="1768082" y="3439783"/>
                      <a:pt x="1789454" y="3457254"/>
                      <a:pt x="1814147" y="3468479"/>
                    </a:cubicBezTo>
                    <a:cubicBezTo>
                      <a:pt x="1840930" y="3480654"/>
                      <a:pt x="1870993" y="3484443"/>
                      <a:pt x="1897877" y="3496393"/>
                    </a:cubicBezTo>
                    <a:cubicBezTo>
                      <a:pt x="1954907" y="3521743"/>
                      <a:pt x="2006130" y="3560395"/>
                      <a:pt x="2065337" y="3580133"/>
                    </a:cubicBezTo>
                    <a:cubicBezTo>
                      <a:pt x="2093247" y="3589438"/>
                      <a:pt x="2121752" y="3597119"/>
                      <a:pt x="2149067" y="3608047"/>
                    </a:cubicBezTo>
                    <a:cubicBezTo>
                      <a:pt x="2168382" y="3615774"/>
                      <a:pt x="2185877" y="3627510"/>
                      <a:pt x="2204887" y="3635960"/>
                    </a:cubicBezTo>
                    <a:cubicBezTo>
                      <a:pt x="2227778" y="3646135"/>
                      <a:pt x="2251771" y="3653699"/>
                      <a:pt x="2274662" y="3663874"/>
                    </a:cubicBezTo>
                    <a:cubicBezTo>
                      <a:pt x="2494882" y="3761763"/>
                      <a:pt x="2192718" y="3629876"/>
                      <a:pt x="2372346" y="3719701"/>
                    </a:cubicBezTo>
                    <a:cubicBezTo>
                      <a:pt x="2487850" y="3777460"/>
                      <a:pt x="2324822" y="3674434"/>
                      <a:pt x="2470031" y="3761571"/>
                    </a:cubicBezTo>
                    <a:cubicBezTo>
                      <a:pt x="2498795" y="3778831"/>
                      <a:pt x="2525461" y="3799387"/>
                      <a:pt x="2553761" y="3817398"/>
                    </a:cubicBezTo>
                    <a:cubicBezTo>
                      <a:pt x="2682186" y="3899133"/>
                      <a:pt x="2569660" y="3815673"/>
                      <a:pt x="2735176" y="3943009"/>
                    </a:cubicBezTo>
                    <a:cubicBezTo>
                      <a:pt x="2963746" y="4118854"/>
                      <a:pt x="2671307" y="3898591"/>
                      <a:pt x="2860771" y="4040706"/>
                    </a:cubicBezTo>
                    <a:cubicBezTo>
                      <a:pt x="2879378" y="4054663"/>
                      <a:pt x="2894526" y="4075220"/>
                      <a:pt x="2916591" y="4082576"/>
                    </a:cubicBezTo>
                    <a:cubicBezTo>
                      <a:pt x="2972411" y="4101185"/>
                      <a:pt x="3033597" y="4108127"/>
                      <a:pt x="3084050" y="4138403"/>
                    </a:cubicBezTo>
                    <a:cubicBezTo>
                      <a:pt x="3158561" y="4183116"/>
                      <a:pt x="3199243" y="4212566"/>
                      <a:pt x="3293375" y="4236101"/>
                    </a:cubicBezTo>
                    <a:cubicBezTo>
                      <a:pt x="3381105" y="4258035"/>
                      <a:pt x="3330208" y="4247344"/>
                      <a:pt x="3446880" y="4264014"/>
                    </a:cubicBezTo>
                    <a:cubicBezTo>
                      <a:pt x="3460835" y="4268666"/>
                      <a:pt x="3474474" y="4274403"/>
                      <a:pt x="3488745" y="4277971"/>
                    </a:cubicBezTo>
                    <a:cubicBezTo>
                      <a:pt x="3511756" y="4283724"/>
                      <a:pt x="3536311" y="4283599"/>
                      <a:pt x="3558520" y="4291928"/>
                    </a:cubicBezTo>
                    <a:cubicBezTo>
                      <a:pt x="3574224" y="4297818"/>
                      <a:pt x="3586430" y="4310537"/>
                      <a:pt x="3600385" y="4319841"/>
                    </a:cubicBezTo>
                    <a:cubicBezTo>
                      <a:pt x="3674811" y="4315189"/>
                      <a:pt x="3749918" y="4316947"/>
                      <a:pt x="3823664" y="4305884"/>
                    </a:cubicBezTo>
                    <a:cubicBezTo>
                      <a:pt x="3844237" y="4302798"/>
                      <a:pt x="3860474" y="4286421"/>
                      <a:pt x="3879484" y="4277971"/>
                    </a:cubicBezTo>
                    <a:cubicBezTo>
                      <a:pt x="3947052" y="4247937"/>
                      <a:pt x="3940280" y="4252302"/>
                      <a:pt x="4005079" y="4236101"/>
                    </a:cubicBezTo>
                    <a:cubicBezTo>
                      <a:pt x="4048746" y="4206986"/>
                      <a:pt x="4120197" y="4162839"/>
                      <a:pt x="4158584" y="4124447"/>
                    </a:cubicBezTo>
                    <a:cubicBezTo>
                      <a:pt x="4335667" y="3947341"/>
                      <a:pt x="4125465" y="4144917"/>
                      <a:pt x="4242314" y="3998836"/>
                    </a:cubicBezTo>
                    <a:cubicBezTo>
                      <a:pt x="4370099" y="3839083"/>
                      <a:pt x="4308511" y="4000802"/>
                      <a:pt x="4409773" y="3747614"/>
                    </a:cubicBezTo>
                    <a:cubicBezTo>
                      <a:pt x="4436405" y="3681027"/>
                      <a:pt x="4444095" y="3665759"/>
                      <a:pt x="4465593" y="3594090"/>
                    </a:cubicBezTo>
                    <a:cubicBezTo>
                      <a:pt x="4485055" y="3529209"/>
                      <a:pt x="4521413" y="3398695"/>
                      <a:pt x="4521413" y="3398695"/>
                    </a:cubicBezTo>
                    <a:cubicBezTo>
                      <a:pt x="4516761" y="3231214"/>
                      <a:pt x="4517491" y="3063497"/>
                      <a:pt x="4507458" y="2896252"/>
                    </a:cubicBezTo>
                    <a:cubicBezTo>
                      <a:pt x="4503518" y="2830578"/>
                      <a:pt x="4505462" y="2761332"/>
                      <a:pt x="4479548" y="2700858"/>
                    </a:cubicBezTo>
                    <a:cubicBezTo>
                      <a:pt x="4465593" y="2668292"/>
                      <a:pt x="4450840" y="2636057"/>
                      <a:pt x="4437683" y="2603160"/>
                    </a:cubicBezTo>
                    <a:cubicBezTo>
                      <a:pt x="4422923" y="2566254"/>
                      <a:pt x="4413592" y="2527059"/>
                      <a:pt x="4395818" y="2491506"/>
                    </a:cubicBezTo>
                    <a:cubicBezTo>
                      <a:pt x="4380817" y="2461500"/>
                      <a:pt x="4358605" y="2435679"/>
                      <a:pt x="4339998" y="2407766"/>
                    </a:cubicBezTo>
                    <a:cubicBezTo>
                      <a:pt x="4289443" y="2230794"/>
                      <a:pt x="4339454" y="2388664"/>
                      <a:pt x="4256269" y="2184458"/>
                    </a:cubicBezTo>
                    <a:cubicBezTo>
                      <a:pt x="4222373" y="2101248"/>
                      <a:pt x="4191434" y="2016864"/>
                      <a:pt x="4158584" y="1933236"/>
                    </a:cubicBezTo>
                    <a:cubicBezTo>
                      <a:pt x="4140265" y="1886600"/>
                      <a:pt x="4125169" y="1838486"/>
                      <a:pt x="4102764" y="1793669"/>
                    </a:cubicBezTo>
                    <a:cubicBezTo>
                      <a:pt x="4084157" y="1756451"/>
                      <a:pt x="4062396" y="1720650"/>
                      <a:pt x="4046944" y="1682015"/>
                    </a:cubicBezTo>
                    <a:cubicBezTo>
                      <a:pt x="4034367" y="1650568"/>
                      <a:pt x="4031191" y="1615929"/>
                      <a:pt x="4019034" y="1584317"/>
                    </a:cubicBezTo>
                    <a:cubicBezTo>
                      <a:pt x="4007832" y="1555189"/>
                      <a:pt x="3989171" y="1529384"/>
                      <a:pt x="3977169" y="1500577"/>
                    </a:cubicBezTo>
                    <a:cubicBezTo>
                      <a:pt x="3965854" y="1473417"/>
                      <a:pt x="3965579" y="1441319"/>
                      <a:pt x="3949259" y="1416836"/>
                    </a:cubicBezTo>
                    <a:cubicBezTo>
                      <a:pt x="3908954" y="1356371"/>
                      <a:pt x="3850014" y="1309820"/>
                      <a:pt x="3809709" y="1249355"/>
                    </a:cubicBezTo>
                    <a:cubicBezTo>
                      <a:pt x="3791102" y="1221442"/>
                      <a:pt x="3778412" y="1188506"/>
                      <a:pt x="3753889" y="1165615"/>
                    </a:cubicBezTo>
                    <a:cubicBezTo>
                      <a:pt x="3707636" y="1122440"/>
                      <a:pt x="3660409" y="1073972"/>
                      <a:pt x="3600385" y="1053961"/>
                    </a:cubicBezTo>
                    <a:cubicBezTo>
                      <a:pt x="3539538" y="1033676"/>
                      <a:pt x="3519017" y="1034994"/>
                      <a:pt x="3474790" y="998134"/>
                    </a:cubicBezTo>
                    <a:cubicBezTo>
                      <a:pt x="3459629" y="985498"/>
                      <a:pt x="3448503" y="968381"/>
                      <a:pt x="3432925" y="956263"/>
                    </a:cubicBezTo>
                    <a:cubicBezTo>
                      <a:pt x="3406448" y="935667"/>
                      <a:pt x="3376323" y="920168"/>
                      <a:pt x="3349195" y="900436"/>
                    </a:cubicBezTo>
                    <a:cubicBezTo>
                      <a:pt x="3325107" y="882915"/>
                      <a:pt x="3303248" y="862482"/>
                      <a:pt x="3279420" y="844609"/>
                    </a:cubicBezTo>
                    <a:cubicBezTo>
                      <a:pt x="3266003" y="834545"/>
                      <a:pt x="3250972" y="826760"/>
                      <a:pt x="3237555" y="816696"/>
                    </a:cubicBezTo>
                    <a:cubicBezTo>
                      <a:pt x="3213727" y="798823"/>
                      <a:pt x="3191868" y="778390"/>
                      <a:pt x="3167780" y="760869"/>
                    </a:cubicBezTo>
                    <a:cubicBezTo>
                      <a:pt x="3140652" y="741137"/>
                      <a:pt x="3111530" y="724280"/>
                      <a:pt x="3084050" y="705042"/>
                    </a:cubicBezTo>
                    <a:cubicBezTo>
                      <a:pt x="3064996" y="691703"/>
                      <a:pt x="3046837" y="677129"/>
                      <a:pt x="3028230" y="663172"/>
                    </a:cubicBezTo>
                    <a:cubicBezTo>
                      <a:pt x="3018927" y="649215"/>
                      <a:pt x="3010383" y="634720"/>
                      <a:pt x="3000320" y="621301"/>
                    </a:cubicBezTo>
                    <a:cubicBezTo>
                      <a:pt x="2963367" y="572024"/>
                      <a:pt x="2934373" y="536311"/>
                      <a:pt x="2888681" y="495691"/>
                    </a:cubicBezTo>
                    <a:cubicBezTo>
                      <a:pt x="2866419" y="475900"/>
                      <a:pt x="2841321" y="459480"/>
                      <a:pt x="2818906" y="439864"/>
                    </a:cubicBezTo>
                    <a:cubicBezTo>
                      <a:pt x="2766072" y="393628"/>
                      <a:pt x="2749173" y="349156"/>
                      <a:pt x="2665401" y="328210"/>
                    </a:cubicBezTo>
                    <a:cubicBezTo>
                      <a:pt x="2446871" y="273570"/>
                      <a:pt x="2964802" y="405481"/>
                      <a:pt x="2428166" y="244469"/>
                    </a:cubicBezTo>
                    <a:cubicBezTo>
                      <a:pt x="2396661" y="235016"/>
                      <a:pt x="2363366" y="231227"/>
                      <a:pt x="2330481" y="230512"/>
                    </a:cubicBezTo>
                    <a:lnTo>
                      <a:pt x="1144308" y="216555"/>
                    </a:lnTo>
                    <a:cubicBezTo>
                      <a:pt x="1117727" y="136801"/>
                      <a:pt x="1152284" y="203264"/>
                      <a:pt x="1088488" y="160728"/>
                    </a:cubicBezTo>
                    <a:cubicBezTo>
                      <a:pt x="978026" y="87077"/>
                      <a:pt x="1146167" y="131303"/>
                      <a:pt x="934984" y="104901"/>
                    </a:cubicBezTo>
                    <a:cubicBezTo>
                      <a:pt x="916377" y="95597"/>
                      <a:pt x="897226" y="87310"/>
                      <a:pt x="879164" y="76988"/>
                    </a:cubicBezTo>
                    <a:cubicBezTo>
                      <a:pt x="864602" y="68666"/>
                      <a:pt x="854046" y="50005"/>
                      <a:pt x="837299" y="49074"/>
                    </a:cubicBezTo>
                    <a:cubicBezTo>
                      <a:pt x="767477" y="45194"/>
                      <a:pt x="697749" y="58379"/>
                      <a:pt x="627974" y="63031"/>
                    </a:cubicBezTo>
                    <a:cubicBezTo>
                      <a:pt x="523963" y="33310"/>
                      <a:pt x="588435" y="32792"/>
                      <a:pt x="516334" y="35118"/>
                    </a:cubicBezTo>
                    <a:close/>
                  </a:path>
                </a:pathLst>
              </a:custGeom>
              <a:solidFill>
                <a:srgbClr val="8EB1CE"/>
              </a:solidFill>
              <a:ln w="9525">
                <a:solidFill>
                  <a:schemeClr val="tx1"/>
                </a:solidFill>
                <a:round/>
                <a:headEnd/>
                <a:tailEnd/>
              </a:ln>
            </p:spPr>
            <p:txBody>
              <a:bodyPr>
                <a:prstTxWarp prst="textNoShape">
                  <a:avLst/>
                </a:prstTxWarp>
              </a:bodyPr>
              <a:lstStyle/>
              <a:p>
                <a:endParaRPr lang="en-US"/>
              </a:p>
            </p:txBody>
          </p:sp>
          <p:sp>
            <p:nvSpPr>
              <p:cNvPr id="40984" name="TextBox 12"/>
              <p:cNvSpPr txBox="1">
                <a:spLocks noChangeArrowheads="1"/>
              </p:cNvSpPr>
              <p:nvPr/>
            </p:nvSpPr>
            <p:spPr bwMode="auto">
              <a:xfrm>
                <a:off x="381000" y="1365762"/>
                <a:ext cx="2476910" cy="461665"/>
              </a:xfrm>
              <a:prstGeom prst="rect">
                <a:avLst/>
              </a:prstGeom>
              <a:noFill/>
              <a:ln w="9525">
                <a:noFill/>
                <a:miter lim="800000"/>
                <a:headEnd/>
                <a:tailEnd/>
              </a:ln>
            </p:spPr>
            <p:txBody>
              <a:bodyPr wrap="none">
                <a:prstTxWarp prst="textNoShape">
                  <a:avLst/>
                </a:prstTxWarp>
                <a:spAutoFit/>
              </a:bodyPr>
              <a:lstStyle/>
              <a:p>
                <a:r>
                  <a:rPr lang="en-US" dirty="0">
                    <a:solidFill>
                      <a:srgbClr val="8EB1CE"/>
                    </a:solidFill>
                  </a:rPr>
                  <a:t>Possible Futures</a:t>
                </a:r>
              </a:p>
            </p:txBody>
          </p:sp>
        </p:grpSp>
        <p:cxnSp>
          <p:nvCxnSpPr>
            <p:cNvPr id="40978" name="Straight Arrow Connector 16"/>
            <p:cNvCxnSpPr>
              <a:cxnSpLocks noChangeShapeType="1"/>
            </p:cNvCxnSpPr>
            <p:nvPr/>
          </p:nvCxnSpPr>
          <p:spPr bwMode="auto">
            <a:xfrm flipV="1">
              <a:off x="1371600" y="2133600"/>
              <a:ext cx="2693262" cy="1479078"/>
            </a:xfrm>
            <a:prstGeom prst="straightConnector1">
              <a:avLst/>
            </a:prstGeom>
            <a:noFill/>
            <a:ln w="9525">
              <a:solidFill>
                <a:srgbClr val="8EB1CE"/>
              </a:solidFill>
              <a:round/>
              <a:headEnd/>
              <a:tailEnd type="arrow" w="med" len="med"/>
            </a:ln>
          </p:spPr>
        </p:cxnSp>
        <p:cxnSp>
          <p:nvCxnSpPr>
            <p:cNvPr id="40979" name="Straight Arrow Connector 18"/>
            <p:cNvCxnSpPr>
              <a:cxnSpLocks noChangeShapeType="1"/>
            </p:cNvCxnSpPr>
            <p:nvPr/>
          </p:nvCxnSpPr>
          <p:spPr bwMode="auto">
            <a:xfrm flipV="1">
              <a:off x="1422643" y="3266296"/>
              <a:ext cx="4850914" cy="309266"/>
            </a:xfrm>
            <a:prstGeom prst="straightConnector1">
              <a:avLst/>
            </a:prstGeom>
            <a:noFill/>
            <a:ln w="9525">
              <a:solidFill>
                <a:srgbClr val="8EB1CE"/>
              </a:solidFill>
              <a:round/>
              <a:headEnd/>
              <a:tailEnd type="arrow" w="med" len="med"/>
            </a:ln>
          </p:spPr>
        </p:cxnSp>
        <p:cxnSp>
          <p:nvCxnSpPr>
            <p:cNvPr id="40980" name="Straight Arrow Connector 19"/>
            <p:cNvCxnSpPr>
              <a:cxnSpLocks noChangeShapeType="1"/>
            </p:cNvCxnSpPr>
            <p:nvPr/>
          </p:nvCxnSpPr>
          <p:spPr bwMode="auto">
            <a:xfrm>
              <a:off x="1524000" y="3581400"/>
              <a:ext cx="5130557" cy="1674167"/>
            </a:xfrm>
            <a:prstGeom prst="straightConnector1">
              <a:avLst/>
            </a:prstGeom>
            <a:noFill/>
            <a:ln w="9525">
              <a:solidFill>
                <a:srgbClr val="8EB1CE"/>
              </a:solidFill>
              <a:round/>
              <a:headEnd/>
              <a:tailEnd type="arrow" w="med" len="med"/>
            </a:ln>
          </p:spPr>
        </p:cxnSp>
        <p:cxnSp>
          <p:nvCxnSpPr>
            <p:cNvPr id="40981" name="Straight Arrow Connector 20"/>
            <p:cNvCxnSpPr>
              <a:cxnSpLocks noChangeShapeType="1"/>
              <a:stCxn id="40964" idx="3"/>
              <a:endCxn id="40983" idx="29"/>
            </p:cNvCxnSpPr>
            <p:nvPr/>
          </p:nvCxnSpPr>
          <p:spPr bwMode="auto">
            <a:xfrm>
              <a:off x="1422643" y="3507433"/>
              <a:ext cx="4116670" cy="271933"/>
            </a:xfrm>
            <a:prstGeom prst="straightConnector1">
              <a:avLst/>
            </a:prstGeom>
            <a:noFill/>
            <a:ln w="9525">
              <a:solidFill>
                <a:srgbClr val="8EB1CE"/>
              </a:solidFill>
              <a:round/>
              <a:headEnd/>
              <a:tailEnd type="arrow" w="med" len="med"/>
            </a:ln>
          </p:spPr>
        </p:cxnSp>
        <p:cxnSp>
          <p:nvCxnSpPr>
            <p:cNvPr id="40982" name="Straight Arrow Connector 26"/>
            <p:cNvCxnSpPr>
              <a:cxnSpLocks noChangeShapeType="1"/>
            </p:cNvCxnSpPr>
            <p:nvPr/>
          </p:nvCxnSpPr>
          <p:spPr bwMode="auto">
            <a:xfrm flipV="1">
              <a:off x="1498843" y="2506530"/>
              <a:ext cx="4139957" cy="992832"/>
            </a:xfrm>
            <a:prstGeom prst="straightConnector1">
              <a:avLst/>
            </a:prstGeom>
            <a:noFill/>
            <a:ln w="9525">
              <a:solidFill>
                <a:srgbClr val="8EB1CE"/>
              </a:solidFill>
              <a:round/>
              <a:headEnd/>
              <a:tailEnd type="arrow" w="med" len="med"/>
            </a:ln>
          </p:spPr>
        </p:cxnSp>
      </p:grpSp>
      <p:grpSp>
        <p:nvGrpSpPr>
          <p:cNvPr id="6" name="Group 30"/>
          <p:cNvGrpSpPr>
            <a:grpSpLocks/>
          </p:cNvGrpSpPr>
          <p:nvPr/>
        </p:nvGrpSpPr>
        <p:grpSpPr bwMode="auto">
          <a:xfrm>
            <a:off x="381000" y="1524000"/>
            <a:ext cx="4208518" cy="1828802"/>
            <a:chOff x="381000" y="1746762"/>
            <a:chExt cx="4209088" cy="1828802"/>
          </a:xfrm>
        </p:grpSpPr>
        <p:grpSp>
          <p:nvGrpSpPr>
            <p:cNvPr id="7" name="Group 14"/>
            <p:cNvGrpSpPr>
              <a:grpSpLocks/>
            </p:cNvGrpSpPr>
            <p:nvPr/>
          </p:nvGrpSpPr>
          <p:grpSpPr bwMode="auto">
            <a:xfrm>
              <a:off x="1447800" y="1802973"/>
              <a:ext cx="3142288" cy="1772591"/>
              <a:chOff x="1447800" y="1802973"/>
              <a:chExt cx="3142288" cy="1772591"/>
            </a:xfrm>
          </p:grpSpPr>
          <p:cxnSp>
            <p:nvCxnSpPr>
              <p:cNvPr id="40971" name="Straight Arrow Connector 7"/>
              <p:cNvCxnSpPr>
                <a:cxnSpLocks noChangeShapeType="1"/>
                <a:endCxn id="40972" idx="10"/>
              </p:cNvCxnSpPr>
              <p:nvPr/>
            </p:nvCxnSpPr>
            <p:spPr bwMode="auto">
              <a:xfrm flipV="1">
                <a:off x="1447800" y="2055482"/>
                <a:ext cx="2826072" cy="1520082"/>
              </a:xfrm>
              <a:prstGeom prst="straightConnector1">
                <a:avLst/>
              </a:prstGeom>
              <a:noFill/>
              <a:ln w="38100">
                <a:solidFill>
                  <a:srgbClr val="FF0000"/>
                </a:solidFill>
                <a:round/>
                <a:headEnd/>
                <a:tailEnd type="arrow" w="med" len="med"/>
              </a:ln>
            </p:spPr>
          </p:cxnSp>
          <p:sp>
            <p:nvSpPr>
              <p:cNvPr id="40972" name="Freeform 9"/>
              <p:cNvSpPr>
                <a:spLocks noChangeArrowheads="1"/>
              </p:cNvSpPr>
              <p:nvPr/>
            </p:nvSpPr>
            <p:spPr bwMode="auto">
              <a:xfrm>
                <a:off x="4216435" y="1802973"/>
                <a:ext cx="373653" cy="336468"/>
              </a:xfrm>
              <a:custGeom>
                <a:avLst/>
                <a:gdLst>
                  <a:gd name="T0" fmla="*/ 237235 w 1180159"/>
                  <a:gd name="T1" fmla="*/ 43870 h 1062713"/>
                  <a:gd name="T2" fmla="*/ 153505 w 1180159"/>
                  <a:gd name="T3" fmla="*/ 99697 h 1062713"/>
                  <a:gd name="T4" fmla="*/ 111640 w 1180159"/>
                  <a:gd name="T5" fmla="*/ 127611 h 1062713"/>
                  <a:gd name="T6" fmla="*/ 55820 w 1180159"/>
                  <a:gd name="T7" fmla="*/ 253221 h 1062713"/>
                  <a:gd name="T8" fmla="*/ 41865 w 1180159"/>
                  <a:gd name="T9" fmla="*/ 295092 h 1062713"/>
                  <a:gd name="T10" fmla="*/ 0 w 1180159"/>
                  <a:gd name="T11" fmla="*/ 378832 h 1062713"/>
                  <a:gd name="T12" fmla="*/ 41865 w 1180159"/>
                  <a:gd name="T13" fmla="*/ 560270 h 1062713"/>
                  <a:gd name="T14" fmla="*/ 55820 w 1180159"/>
                  <a:gd name="T15" fmla="*/ 602140 h 1062713"/>
                  <a:gd name="T16" fmla="*/ 111640 w 1180159"/>
                  <a:gd name="T17" fmla="*/ 630054 h 1062713"/>
                  <a:gd name="T18" fmla="*/ 153505 w 1180159"/>
                  <a:gd name="T19" fmla="*/ 713794 h 1062713"/>
                  <a:gd name="T20" fmla="*/ 181415 w 1180159"/>
                  <a:gd name="T21" fmla="*/ 797535 h 1062713"/>
                  <a:gd name="T22" fmla="*/ 237235 w 1180159"/>
                  <a:gd name="T23" fmla="*/ 951059 h 1062713"/>
                  <a:gd name="T24" fmla="*/ 279100 w 1180159"/>
                  <a:gd name="T25" fmla="*/ 992929 h 1062713"/>
                  <a:gd name="T26" fmla="*/ 362829 w 1180159"/>
                  <a:gd name="T27" fmla="*/ 1020843 h 1062713"/>
                  <a:gd name="T28" fmla="*/ 404694 w 1180159"/>
                  <a:gd name="T29" fmla="*/ 1034800 h 1062713"/>
                  <a:gd name="T30" fmla="*/ 446559 w 1180159"/>
                  <a:gd name="T31" fmla="*/ 1062713 h 1062713"/>
                  <a:gd name="T32" fmla="*/ 781479 w 1180159"/>
                  <a:gd name="T33" fmla="*/ 1048756 h 1062713"/>
                  <a:gd name="T34" fmla="*/ 837299 w 1180159"/>
                  <a:gd name="T35" fmla="*/ 1034800 h 1062713"/>
                  <a:gd name="T36" fmla="*/ 907074 w 1180159"/>
                  <a:gd name="T37" fmla="*/ 951059 h 1062713"/>
                  <a:gd name="T38" fmla="*/ 948939 w 1180159"/>
                  <a:gd name="T39" fmla="*/ 923146 h 1062713"/>
                  <a:gd name="T40" fmla="*/ 976849 w 1180159"/>
                  <a:gd name="T41" fmla="*/ 797535 h 1062713"/>
                  <a:gd name="T42" fmla="*/ 990804 w 1180159"/>
                  <a:gd name="T43" fmla="*/ 741708 h 1062713"/>
                  <a:gd name="T44" fmla="*/ 1018714 w 1180159"/>
                  <a:gd name="T45" fmla="*/ 685881 h 1062713"/>
                  <a:gd name="T46" fmla="*/ 1046623 w 1180159"/>
                  <a:gd name="T47" fmla="*/ 616097 h 1062713"/>
                  <a:gd name="T48" fmla="*/ 1074533 w 1180159"/>
                  <a:gd name="T49" fmla="*/ 560270 h 1062713"/>
                  <a:gd name="T50" fmla="*/ 1116398 w 1180159"/>
                  <a:gd name="T51" fmla="*/ 434659 h 1062713"/>
                  <a:gd name="T52" fmla="*/ 1130353 w 1180159"/>
                  <a:gd name="T53" fmla="*/ 392789 h 1062713"/>
                  <a:gd name="T54" fmla="*/ 1074533 w 1180159"/>
                  <a:gd name="T55" fmla="*/ 127611 h 1062713"/>
                  <a:gd name="T56" fmla="*/ 990804 w 1180159"/>
                  <a:gd name="T57" fmla="*/ 113654 h 1062713"/>
                  <a:gd name="T58" fmla="*/ 921029 w 1180159"/>
                  <a:gd name="T59" fmla="*/ 99697 h 1062713"/>
                  <a:gd name="T60" fmla="*/ 837299 w 1180159"/>
                  <a:gd name="T61" fmla="*/ 57827 h 1062713"/>
                  <a:gd name="T62" fmla="*/ 795434 w 1180159"/>
                  <a:gd name="T63" fmla="*/ 71784 h 1062713"/>
                  <a:gd name="T64" fmla="*/ 739614 w 1180159"/>
                  <a:gd name="T65" fmla="*/ 85740 h 1062713"/>
                  <a:gd name="T66" fmla="*/ 600064 w 1180159"/>
                  <a:gd name="T67" fmla="*/ 57827 h 1062713"/>
                  <a:gd name="T68" fmla="*/ 502379 w 1180159"/>
                  <a:gd name="T69" fmla="*/ 15957 h 1062713"/>
                  <a:gd name="T70" fmla="*/ 404694 w 1180159"/>
                  <a:gd name="T71" fmla="*/ 29913 h 1062713"/>
                  <a:gd name="T72" fmla="*/ 362829 w 1180159"/>
                  <a:gd name="T73" fmla="*/ 43870 h 1062713"/>
                  <a:gd name="T74" fmla="*/ 237235 w 1180159"/>
                  <a:gd name="T75" fmla="*/ 43870 h 10627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0159"/>
                  <a:gd name="T115" fmla="*/ 0 h 1062713"/>
                  <a:gd name="T116" fmla="*/ 1180159 w 1180159"/>
                  <a:gd name="T117" fmla="*/ 1062713 h 10627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0159" h="1062713">
                    <a:moveTo>
                      <a:pt x="237235" y="43870"/>
                    </a:moveTo>
                    <a:lnTo>
                      <a:pt x="153505" y="99697"/>
                    </a:lnTo>
                    <a:lnTo>
                      <a:pt x="111640" y="127611"/>
                    </a:lnTo>
                    <a:cubicBezTo>
                      <a:pt x="67411" y="193963"/>
                      <a:pt x="89033" y="153569"/>
                      <a:pt x="55820" y="253221"/>
                    </a:cubicBezTo>
                    <a:cubicBezTo>
                      <a:pt x="51168" y="267178"/>
                      <a:pt x="50025" y="282851"/>
                      <a:pt x="41865" y="295092"/>
                    </a:cubicBezTo>
                    <a:cubicBezTo>
                      <a:pt x="5795" y="349203"/>
                      <a:pt x="19259" y="321049"/>
                      <a:pt x="0" y="378832"/>
                    </a:cubicBezTo>
                    <a:cubicBezTo>
                      <a:pt x="18115" y="505657"/>
                      <a:pt x="3553" y="445321"/>
                      <a:pt x="41865" y="560270"/>
                    </a:cubicBezTo>
                    <a:cubicBezTo>
                      <a:pt x="46517" y="574227"/>
                      <a:pt x="42662" y="595560"/>
                      <a:pt x="55820" y="602140"/>
                    </a:cubicBezTo>
                    <a:lnTo>
                      <a:pt x="111640" y="630054"/>
                    </a:lnTo>
                    <a:cubicBezTo>
                      <a:pt x="162536" y="782761"/>
                      <a:pt x="81364" y="551456"/>
                      <a:pt x="153505" y="713794"/>
                    </a:cubicBezTo>
                    <a:cubicBezTo>
                      <a:pt x="165454" y="740682"/>
                      <a:pt x="174280" y="768990"/>
                      <a:pt x="181415" y="797535"/>
                    </a:cubicBezTo>
                    <a:cubicBezTo>
                      <a:pt x="201339" y="877241"/>
                      <a:pt x="193317" y="898351"/>
                      <a:pt x="237235" y="951059"/>
                    </a:cubicBezTo>
                    <a:cubicBezTo>
                      <a:pt x="249869" y="966222"/>
                      <a:pt x="261848" y="983343"/>
                      <a:pt x="279100" y="992929"/>
                    </a:cubicBezTo>
                    <a:cubicBezTo>
                      <a:pt x="304817" y="1007218"/>
                      <a:pt x="334919" y="1011538"/>
                      <a:pt x="362829" y="1020843"/>
                    </a:cubicBezTo>
                    <a:cubicBezTo>
                      <a:pt x="376784" y="1025495"/>
                      <a:pt x="392455" y="1026640"/>
                      <a:pt x="404694" y="1034800"/>
                    </a:cubicBezTo>
                    <a:lnTo>
                      <a:pt x="446559" y="1062713"/>
                    </a:lnTo>
                    <a:cubicBezTo>
                      <a:pt x="558199" y="1058061"/>
                      <a:pt x="670026" y="1056718"/>
                      <a:pt x="781479" y="1048756"/>
                    </a:cubicBezTo>
                    <a:cubicBezTo>
                      <a:pt x="800610" y="1047389"/>
                      <a:pt x="820647" y="1044317"/>
                      <a:pt x="837299" y="1034800"/>
                    </a:cubicBezTo>
                    <a:cubicBezTo>
                      <a:pt x="890640" y="1004316"/>
                      <a:pt x="868543" y="989594"/>
                      <a:pt x="907074" y="951059"/>
                    </a:cubicBezTo>
                    <a:cubicBezTo>
                      <a:pt x="918933" y="939198"/>
                      <a:pt x="934984" y="932450"/>
                      <a:pt x="948939" y="923146"/>
                    </a:cubicBezTo>
                    <a:cubicBezTo>
                      <a:pt x="974123" y="772020"/>
                      <a:pt x="949366" y="893739"/>
                      <a:pt x="976849" y="797535"/>
                    </a:cubicBezTo>
                    <a:cubicBezTo>
                      <a:pt x="982118" y="779091"/>
                      <a:pt x="984070" y="759669"/>
                      <a:pt x="990804" y="741708"/>
                    </a:cubicBezTo>
                    <a:cubicBezTo>
                      <a:pt x="998108" y="722227"/>
                      <a:pt x="1010265" y="704893"/>
                      <a:pt x="1018714" y="685881"/>
                    </a:cubicBezTo>
                    <a:cubicBezTo>
                      <a:pt x="1028888" y="662987"/>
                      <a:pt x="1036449" y="638991"/>
                      <a:pt x="1046623" y="616097"/>
                    </a:cubicBezTo>
                    <a:cubicBezTo>
                      <a:pt x="1055072" y="597085"/>
                      <a:pt x="1066807" y="579587"/>
                      <a:pt x="1074533" y="560270"/>
                    </a:cubicBezTo>
                    <a:cubicBezTo>
                      <a:pt x="1074539" y="560256"/>
                      <a:pt x="1109418" y="455601"/>
                      <a:pt x="1116398" y="434659"/>
                    </a:cubicBezTo>
                    <a:lnTo>
                      <a:pt x="1130353" y="392789"/>
                    </a:lnTo>
                    <a:cubicBezTo>
                      <a:pt x="1125595" y="311894"/>
                      <a:pt x="1180159" y="162824"/>
                      <a:pt x="1074533" y="127611"/>
                    </a:cubicBezTo>
                    <a:cubicBezTo>
                      <a:pt x="1047691" y="118662"/>
                      <a:pt x="1018642" y="118716"/>
                      <a:pt x="990804" y="113654"/>
                    </a:cubicBezTo>
                    <a:cubicBezTo>
                      <a:pt x="967468" y="109410"/>
                      <a:pt x="944287" y="104349"/>
                      <a:pt x="921029" y="99697"/>
                    </a:cubicBezTo>
                    <a:cubicBezTo>
                      <a:pt x="899864" y="85586"/>
                      <a:pt x="866186" y="57827"/>
                      <a:pt x="837299" y="57827"/>
                    </a:cubicBezTo>
                    <a:cubicBezTo>
                      <a:pt x="822589" y="57827"/>
                      <a:pt x="809578" y="67742"/>
                      <a:pt x="795434" y="71784"/>
                    </a:cubicBezTo>
                    <a:cubicBezTo>
                      <a:pt x="776993" y="77054"/>
                      <a:pt x="758221" y="81088"/>
                      <a:pt x="739614" y="85740"/>
                    </a:cubicBezTo>
                    <a:cubicBezTo>
                      <a:pt x="720721" y="82591"/>
                      <a:pt x="626562" y="69185"/>
                      <a:pt x="600064" y="57827"/>
                    </a:cubicBezTo>
                    <a:cubicBezTo>
                      <a:pt x="465153" y="0"/>
                      <a:pt x="662622" y="56021"/>
                      <a:pt x="502379" y="15957"/>
                    </a:cubicBezTo>
                    <a:cubicBezTo>
                      <a:pt x="469817" y="20609"/>
                      <a:pt x="436947" y="23462"/>
                      <a:pt x="404694" y="29913"/>
                    </a:cubicBezTo>
                    <a:cubicBezTo>
                      <a:pt x="390270" y="32798"/>
                      <a:pt x="377466" y="42406"/>
                      <a:pt x="362829" y="43870"/>
                    </a:cubicBezTo>
                    <a:cubicBezTo>
                      <a:pt x="330429" y="47110"/>
                      <a:pt x="297706" y="43870"/>
                      <a:pt x="237235" y="43870"/>
                    </a:cubicBezTo>
                    <a:close/>
                  </a:path>
                </a:pathLst>
              </a:custGeom>
              <a:solidFill>
                <a:srgbClr val="FF0000"/>
              </a:solidFill>
              <a:ln w="9525">
                <a:solidFill>
                  <a:srgbClr val="FF0000"/>
                </a:solidFill>
                <a:round/>
                <a:headEnd/>
                <a:tailEnd/>
              </a:ln>
            </p:spPr>
            <p:txBody>
              <a:bodyPr>
                <a:prstTxWarp prst="textNoShape">
                  <a:avLst/>
                </a:prstTxWarp>
              </a:bodyPr>
              <a:lstStyle/>
              <a:p>
                <a:endParaRPr lang="en-US"/>
              </a:p>
            </p:txBody>
          </p:sp>
        </p:grpSp>
        <p:sp>
          <p:nvSpPr>
            <p:cNvPr id="40970" name="TextBox 10"/>
            <p:cNvSpPr txBox="1">
              <a:spLocks noChangeArrowheads="1"/>
            </p:cNvSpPr>
            <p:nvPr/>
          </p:nvSpPr>
          <p:spPr bwMode="auto">
            <a:xfrm>
              <a:off x="381000" y="1746762"/>
              <a:ext cx="322165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Preferred Future - VISION</a:t>
              </a:r>
              <a:endParaRPr lang="en-US" dirty="0">
                <a:solidFill>
                  <a:srgbClr val="FF0000"/>
                </a:solidFill>
              </a:endParaRPr>
            </a:p>
          </p:txBody>
        </p:sp>
      </p:grpSp>
      <p:sp>
        <p:nvSpPr>
          <p:cNvPr id="40" name="TextBox 39"/>
          <p:cNvSpPr txBox="1">
            <a:spLocks noChangeArrowheads="1"/>
          </p:cNvSpPr>
          <p:nvPr/>
        </p:nvSpPr>
        <p:spPr bwMode="auto">
          <a:xfrm>
            <a:off x="228600" y="4648200"/>
            <a:ext cx="5487988" cy="1323975"/>
          </a:xfrm>
          <a:prstGeom prst="rect">
            <a:avLst/>
          </a:prstGeom>
          <a:noFill/>
          <a:ln w="9525">
            <a:noFill/>
            <a:miter lim="800000"/>
            <a:headEnd/>
            <a:tailEnd/>
          </a:ln>
        </p:spPr>
        <p:txBody>
          <a:bodyPr wrap="none">
            <a:prstTxWarp prst="textNoShape">
              <a:avLst/>
            </a:prstTxWarp>
            <a:spAutoFit/>
          </a:bodyPr>
          <a:lstStyle/>
          <a:p>
            <a:r>
              <a:rPr lang="en-US" sz="2000"/>
              <a:t>Because we can’t explore ALL possible </a:t>
            </a:r>
          </a:p>
          <a:p>
            <a:r>
              <a:rPr lang="en-US" sz="2000"/>
              <a:t>futures, we must create a </a:t>
            </a:r>
            <a:r>
              <a:rPr lang="en-US" sz="2000" u="sng"/>
              <a:t>handful </a:t>
            </a:r>
            <a:r>
              <a:rPr lang="en-US" sz="2000"/>
              <a:t>of </a:t>
            </a:r>
            <a:r>
              <a:rPr lang="en-US" sz="2000" u="sng"/>
              <a:t>plausible</a:t>
            </a:r>
            <a:r>
              <a:rPr lang="en-US" sz="2000"/>
              <a:t>, </a:t>
            </a:r>
          </a:p>
          <a:p>
            <a:r>
              <a:rPr lang="en-US" sz="2000" u="sng"/>
              <a:t>alternative </a:t>
            </a:r>
            <a:r>
              <a:rPr lang="en-US" sz="2000"/>
              <a:t>futures that together contain the </a:t>
            </a:r>
          </a:p>
          <a:p>
            <a:r>
              <a:rPr lang="en-US" sz="2000" u="sng"/>
              <a:t>most relevant</a:t>
            </a:r>
            <a:r>
              <a:rPr lang="en-US" sz="2000"/>
              <a:t> </a:t>
            </a:r>
            <a:r>
              <a:rPr lang="en-US" sz="2000" u="sng"/>
              <a:t>uncertainty </a:t>
            </a:r>
            <a:r>
              <a:rPr lang="en-US" sz="2000"/>
              <a:t>dimensions</a:t>
            </a:r>
          </a:p>
        </p:txBody>
      </p:sp>
      <p:sp>
        <p:nvSpPr>
          <p:cNvPr id="8" name="Freeform 7"/>
          <p:cNvSpPr/>
          <p:nvPr/>
        </p:nvSpPr>
        <p:spPr>
          <a:xfrm>
            <a:off x="5378450" y="320040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grpSp>
        <p:nvGrpSpPr>
          <p:cNvPr id="13" name="Group 12"/>
          <p:cNvGrpSpPr/>
          <p:nvPr/>
        </p:nvGrpSpPr>
        <p:grpSpPr>
          <a:xfrm>
            <a:off x="381000" y="1905000"/>
            <a:ext cx="5863896" cy="1455738"/>
            <a:chOff x="381000" y="1905000"/>
            <a:chExt cx="5863896" cy="1455738"/>
          </a:xfrm>
        </p:grpSpPr>
        <p:sp>
          <p:nvSpPr>
            <p:cNvPr id="40973" name="TextBox 11"/>
            <p:cNvSpPr txBox="1">
              <a:spLocks noChangeArrowheads="1"/>
            </p:cNvSpPr>
            <p:nvPr/>
          </p:nvSpPr>
          <p:spPr bwMode="auto">
            <a:xfrm>
              <a:off x="381000" y="1905000"/>
              <a:ext cx="2495470" cy="646331"/>
            </a:xfrm>
            <a:prstGeom prst="rect">
              <a:avLst/>
            </a:prstGeom>
            <a:noFill/>
            <a:ln w="28575" cmpd="sng">
              <a:noFill/>
              <a:miter lim="800000"/>
              <a:headEnd/>
              <a:tailEnd/>
            </a:ln>
          </p:spPr>
          <p:txBody>
            <a:bodyPr wrap="none">
              <a:prstTxWarp prst="textNoShape">
                <a:avLst/>
              </a:prstTxWarp>
              <a:spAutoFit/>
            </a:bodyPr>
            <a:lstStyle/>
            <a:p>
              <a:r>
                <a:rPr lang="en-US" dirty="0">
                  <a:solidFill>
                    <a:srgbClr val="DABD2B"/>
                  </a:solidFill>
                </a:rPr>
                <a:t>Probable </a:t>
              </a:r>
              <a:r>
                <a:rPr lang="en-US" dirty="0" smtClean="0">
                  <a:solidFill>
                    <a:srgbClr val="DABD2B"/>
                  </a:solidFill>
                </a:rPr>
                <a:t>Future </a:t>
              </a:r>
              <a:br>
                <a:rPr lang="en-US" dirty="0" smtClean="0">
                  <a:solidFill>
                    <a:srgbClr val="DABD2B"/>
                  </a:solidFill>
                </a:rPr>
              </a:br>
              <a:r>
                <a:rPr lang="en-US" dirty="0" smtClean="0">
                  <a:solidFill>
                    <a:srgbClr val="DABD2B"/>
                  </a:solidFill>
                </a:rPr>
                <a:t>        - PREDICTION</a:t>
              </a:r>
              <a:endParaRPr lang="en-US" dirty="0">
                <a:solidFill>
                  <a:srgbClr val="DABD2B"/>
                </a:solidFill>
              </a:endParaRPr>
            </a:p>
          </p:txBody>
        </p:sp>
        <p:cxnSp>
          <p:nvCxnSpPr>
            <p:cNvPr id="40976" name="Straight Arrow Connector 33"/>
            <p:cNvCxnSpPr>
              <a:cxnSpLocks noChangeShapeType="1"/>
              <a:stCxn id="40964" idx="3"/>
              <a:endCxn id="9" idx="13"/>
            </p:cNvCxnSpPr>
            <p:nvPr/>
          </p:nvCxnSpPr>
          <p:spPr bwMode="auto">
            <a:xfrm flipV="1">
              <a:off x="1422400" y="2673304"/>
              <a:ext cx="4251438" cy="687434"/>
            </a:xfrm>
            <a:prstGeom prst="straightConnector1">
              <a:avLst/>
            </a:prstGeom>
            <a:noFill/>
            <a:ln w="28575" cmpd="sng">
              <a:solidFill>
                <a:srgbClr val="DABD2B"/>
              </a:solidFill>
              <a:round/>
              <a:headEnd/>
              <a:tailEnd type="arrow" w="med" len="med"/>
            </a:ln>
          </p:spPr>
        </p:cxnSp>
        <p:sp>
          <p:nvSpPr>
            <p:cNvPr id="9" name="Freeform 8"/>
            <p:cNvSpPr/>
            <p:nvPr/>
          </p:nvSpPr>
          <p:spPr>
            <a:xfrm>
              <a:off x="5566162" y="2390859"/>
              <a:ext cx="678734" cy="692176"/>
            </a:xfrm>
            <a:custGeom>
              <a:avLst/>
              <a:gdLst>
                <a:gd name="connsiteX0" fmla="*/ 355322 w 1119012"/>
                <a:gd name="connsiteY0" fmla="*/ 737064 h 1199385"/>
                <a:gd name="connsiteX1" fmla="*/ 139422 w 1119012"/>
                <a:gd name="connsiteY1" fmla="*/ 444964 h 1199385"/>
                <a:gd name="connsiteX2" fmla="*/ 6072 w 1119012"/>
                <a:gd name="connsiteY2" fmla="*/ 337014 h 1199385"/>
                <a:gd name="connsiteX3" fmla="*/ 63222 w 1119012"/>
                <a:gd name="connsiteY3" fmla="*/ 114764 h 1199385"/>
                <a:gd name="connsiteX4" fmla="*/ 412472 w 1119012"/>
                <a:gd name="connsiteY4" fmla="*/ 464 h 1199385"/>
                <a:gd name="connsiteX5" fmla="*/ 742672 w 1119012"/>
                <a:gd name="connsiteY5" fmla="*/ 89364 h 1199385"/>
                <a:gd name="connsiteX6" fmla="*/ 1060172 w 1119012"/>
                <a:gd name="connsiteY6" fmla="*/ 413214 h 1199385"/>
                <a:gd name="connsiteX7" fmla="*/ 1117322 w 1119012"/>
                <a:gd name="connsiteY7" fmla="*/ 806914 h 1199385"/>
                <a:gd name="connsiteX8" fmla="*/ 1034772 w 1119012"/>
                <a:gd name="connsiteY8" fmla="*/ 1048214 h 1199385"/>
                <a:gd name="connsiteX9" fmla="*/ 628372 w 1119012"/>
                <a:gd name="connsiteY9" fmla="*/ 1194264 h 1199385"/>
                <a:gd name="connsiteX10" fmla="*/ 526772 w 1119012"/>
                <a:gd name="connsiteY10" fmla="*/ 1130764 h 1199385"/>
                <a:gd name="connsiteX11" fmla="*/ 393422 w 1119012"/>
                <a:gd name="connsiteY11" fmla="*/ 800564 h 1199385"/>
                <a:gd name="connsiteX12" fmla="*/ 298172 w 1119012"/>
                <a:gd name="connsiteY12" fmla="*/ 648164 h 1199385"/>
                <a:gd name="connsiteX13" fmla="*/ 177522 w 1119012"/>
                <a:gd name="connsiteY13" fmla="*/ 489414 h 119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012" h="1199385">
                  <a:moveTo>
                    <a:pt x="355322" y="737064"/>
                  </a:moveTo>
                  <a:cubicBezTo>
                    <a:pt x="276476" y="624351"/>
                    <a:pt x="197630" y="511639"/>
                    <a:pt x="139422" y="444964"/>
                  </a:cubicBezTo>
                  <a:cubicBezTo>
                    <a:pt x="81214" y="378289"/>
                    <a:pt x="18772" y="392047"/>
                    <a:pt x="6072" y="337014"/>
                  </a:cubicBezTo>
                  <a:cubicBezTo>
                    <a:pt x="-6628" y="281981"/>
                    <a:pt x="-4511" y="170856"/>
                    <a:pt x="63222" y="114764"/>
                  </a:cubicBezTo>
                  <a:cubicBezTo>
                    <a:pt x="130955" y="58672"/>
                    <a:pt x="299231" y="4697"/>
                    <a:pt x="412472" y="464"/>
                  </a:cubicBezTo>
                  <a:cubicBezTo>
                    <a:pt x="525713" y="-3769"/>
                    <a:pt x="634722" y="20572"/>
                    <a:pt x="742672" y="89364"/>
                  </a:cubicBezTo>
                  <a:cubicBezTo>
                    <a:pt x="850622" y="158156"/>
                    <a:pt x="997730" y="293622"/>
                    <a:pt x="1060172" y="413214"/>
                  </a:cubicBezTo>
                  <a:cubicBezTo>
                    <a:pt x="1122614" y="532806"/>
                    <a:pt x="1121555" y="701081"/>
                    <a:pt x="1117322" y="806914"/>
                  </a:cubicBezTo>
                  <a:cubicBezTo>
                    <a:pt x="1113089" y="912747"/>
                    <a:pt x="1116264" y="983656"/>
                    <a:pt x="1034772" y="1048214"/>
                  </a:cubicBezTo>
                  <a:cubicBezTo>
                    <a:pt x="953280" y="1112772"/>
                    <a:pt x="713039" y="1180506"/>
                    <a:pt x="628372" y="1194264"/>
                  </a:cubicBezTo>
                  <a:cubicBezTo>
                    <a:pt x="543705" y="1208022"/>
                    <a:pt x="565930" y="1196381"/>
                    <a:pt x="526772" y="1130764"/>
                  </a:cubicBezTo>
                  <a:cubicBezTo>
                    <a:pt x="487614" y="1065147"/>
                    <a:pt x="431522" y="880997"/>
                    <a:pt x="393422" y="800564"/>
                  </a:cubicBezTo>
                  <a:cubicBezTo>
                    <a:pt x="355322" y="720131"/>
                    <a:pt x="334155" y="700022"/>
                    <a:pt x="298172" y="648164"/>
                  </a:cubicBezTo>
                  <a:cubicBezTo>
                    <a:pt x="262189" y="596306"/>
                    <a:pt x="197630" y="516931"/>
                    <a:pt x="177522" y="489414"/>
                  </a:cubicBezTo>
                </a:path>
              </a:pathLst>
            </a:custGeom>
            <a:solidFill>
              <a:srgbClr val="DABD2B"/>
            </a:solidFill>
            <a:ln w="28575" cmpd="sng">
              <a:solidFill>
                <a:srgbClr val="DABD2B"/>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grpSp>
      <p:sp>
        <p:nvSpPr>
          <p:cNvPr id="4" name="Slide Number Placeholder 3"/>
          <p:cNvSpPr>
            <a:spLocks noGrp="1"/>
          </p:cNvSpPr>
          <p:nvPr>
            <p:ph type="sldNum" sz="quarter" idx="12"/>
          </p:nvPr>
        </p:nvSpPr>
        <p:spPr/>
        <p:txBody>
          <a:bodyPr/>
          <a:lstStyle/>
          <a:p>
            <a:fld id="{FFB06579-6CCF-7C4D-B6F0-BA91F2277934}" type="slidenum">
              <a:rPr lang="en-US" smtClean="0"/>
              <a:t>11</a:t>
            </a:fld>
            <a:endParaRPr lang="en-US"/>
          </a:p>
        </p:txBody>
      </p:sp>
    </p:spTree>
    <p:custDataLst>
      <p:tags r:id="rId1"/>
    </p:custDataLst>
    <p:extLst>
      <p:ext uri="{BB962C8B-B14F-4D97-AF65-F5344CB8AC3E}">
        <p14:creationId xmlns:p14="http://schemas.microsoft.com/office/powerpoint/2010/main" val="266041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8750"/>
            <a:ext cx="8229600" cy="723900"/>
          </a:xfrm>
        </p:spPr>
        <p:txBody>
          <a:bodyPr/>
          <a:lstStyle/>
          <a:p>
            <a:r>
              <a:rPr lang="en-US" smtClean="0"/>
              <a:t>Scenario Planning </a:t>
            </a:r>
          </a:p>
        </p:txBody>
      </p:sp>
      <p:sp>
        <p:nvSpPr>
          <p:cNvPr id="38915" name="Rectangle 3"/>
          <p:cNvSpPr>
            <a:spLocks noGrp="1" noChangeArrowheads="1"/>
          </p:cNvSpPr>
          <p:nvPr>
            <p:ph type="body" idx="1"/>
          </p:nvPr>
        </p:nvSpPr>
        <p:spPr>
          <a:xfrm>
            <a:off x="304800" y="1295400"/>
            <a:ext cx="8534400" cy="4724400"/>
          </a:xfrm>
        </p:spPr>
        <p:txBody>
          <a:bodyPr>
            <a:normAutofit fontScale="85000" lnSpcReduction="10000"/>
          </a:bodyPr>
          <a:lstStyle/>
          <a:p>
            <a:r>
              <a:rPr lang="en-US" dirty="0" smtClean="0"/>
              <a:t>Criteria for a good set of scenarios</a:t>
            </a:r>
          </a:p>
          <a:p>
            <a:pPr lvl="1"/>
            <a:r>
              <a:rPr lang="en-US" dirty="0" smtClean="0"/>
              <a:t>Decision Making– capture right decision</a:t>
            </a:r>
          </a:p>
          <a:p>
            <a:pPr lvl="1"/>
            <a:r>
              <a:rPr lang="en-US" dirty="0" smtClean="0"/>
              <a:t>Plausibility – within realistic limits</a:t>
            </a:r>
          </a:p>
          <a:p>
            <a:pPr lvl="1"/>
            <a:r>
              <a:rPr lang="en-US" dirty="0" smtClean="0"/>
              <a:t>Alternatives – no favorites or preferred (Unofficial/Official)</a:t>
            </a:r>
          </a:p>
          <a:p>
            <a:pPr lvl="1"/>
            <a:r>
              <a:rPr lang="en-US" dirty="0" smtClean="0"/>
              <a:t>Consistency – internal logic is aligned</a:t>
            </a:r>
          </a:p>
          <a:p>
            <a:pPr lvl="1"/>
            <a:r>
              <a:rPr lang="en-US" dirty="0" smtClean="0"/>
              <a:t>Differentiation – structurally different </a:t>
            </a:r>
          </a:p>
          <a:p>
            <a:pPr lvl="1"/>
            <a:r>
              <a:rPr lang="en-US" dirty="0" err="1" smtClean="0"/>
              <a:t>Memorability</a:t>
            </a:r>
            <a:r>
              <a:rPr lang="en-US" dirty="0" smtClean="0"/>
              <a:t> – easy to recall after event (name helps)</a:t>
            </a:r>
          </a:p>
          <a:p>
            <a:pPr lvl="1"/>
            <a:r>
              <a:rPr lang="en-US" dirty="0" smtClean="0"/>
              <a:t>Challenge – push against established wisdom</a:t>
            </a:r>
          </a:p>
          <a:p>
            <a:pPr>
              <a:lnSpc>
                <a:spcPct val="110000"/>
              </a:lnSpc>
            </a:pPr>
            <a:r>
              <a:rPr lang="en-US" dirty="0" smtClean="0">
                <a:ea typeface="Garamond" charset="0"/>
                <a:cs typeface="Garamond" charset="0"/>
              </a:rPr>
              <a:t>Accuracy of event </a:t>
            </a:r>
            <a:r>
              <a:rPr lang="en-US" dirty="0">
                <a:ea typeface="Garamond" charset="0"/>
                <a:cs typeface="Garamond" charset="0"/>
              </a:rPr>
              <a:t>f</a:t>
            </a:r>
            <a:r>
              <a:rPr lang="en-US" dirty="0" smtClean="0">
                <a:ea typeface="Garamond" charset="0"/>
                <a:cs typeface="Garamond" charset="0"/>
              </a:rPr>
              <a:t>orecasting is not important</a:t>
            </a:r>
            <a:endParaRPr lang="en-US" dirty="0">
              <a:ea typeface="Garamond" charset="0"/>
              <a:cs typeface="Garamond" charset="0"/>
            </a:endParaRPr>
          </a:p>
          <a:p>
            <a:pPr lvl="1">
              <a:lnSpc>
                <a:spcPct val="110000"/>
              </a:lnSpc>
            </a:pPr>
            <a:r>
              <a:rPr lang="en-US" dirty="0" smtClean="0">
                <a:ea typeface="Garamond" charset="0"/>
                <a:cs typeface="Garamond" charset="0"/>
              </a:rPr>
              <a:t>The skill we are developing is preparation not predicting</a:t>
            </a:r>
          </a:p>
          <a:p>
            <a:pPr lvl="1">
              <a:lnSpc>
                <a:spcPct val="110000"/>
              </a:lnSpc>
            </a:pPr>
            <a:r>
              <a:rPr lang="en-US" dirty="0" smtClean="0">
                <a:ea typeface="Garamond" charset="0"/>
                <a:cs typeface="Garamond" charset="0"/>
              </a:rPr>
              <a:t>The focus is on effects not on individual events</a:t>
            </a:r>
          </a:p>
          <a:p>
            <a:pPr lvl="1">
              <a:lnSpc>
                <a:spcPct val="110000"/>
              </a:lnSpc>
              <a:buNone/>
            </a:pPr>
            <a:endParaRPr lang="en-US" dirty="0">
              <a:ea typeface="Garamond" charset="0"/>
              <a:cs typeface="Garamond" charset="0"/>
            </a:endParaRPr>
          </a:p>
          <a:p>
            <a:endParaRPr lang="en-US" dirty="0" smtClean="0"/>
          </a:p>
          <a:p>
            <a:pPr lvl="1" eaLnBrk="1" hangingPunct="1">
              <a:lnSpc>
                <a:spcPct val="110000"/>
              </a:lnSpc>
            </a:pPr>
            <a:endParaRPr lang="en-US" dirty="0" smtClean="0">
              <a:ea typeface="Garamond" charset="0"/>
              <a:cs typeface="Garamond" charset="0"/>
            </a:endParaRPr>
          </a:p>
        </p:txBody>
      </p:sp>
      <p:sp>
        <p:nvSpPr>
          <p:cNvPr id="2" name="Slide Number Placeholder 1"/>
          <p:cNvSpPr>
            <a:spLocks noGrp="1"/>
          </p:cNvSpPr>
          <p:nvPr>
            <p:ph type="sldNum" sz="quarter" idx="12"/>
          </p:nvPr>
        </p:nvSpPr>
        <p:spPr/>
        <p:txBody>
          <a:bodyPr/>
          <a:lstStyle/>
          <a:p>
            <a:fld id="{FFB06579-6CCF-7C4D-B6F0-BA91F2277934}" type="slidenum">
              <a:rPr lang="en-US" smtClean="0"/>
              <a:t>12</a:t>
            </a:fld>
            <a:endParaRPr lang="en-US"/>
          </a:p>
        </p:txBody>
      </p:sp>
      <p:sp>
        <p:nvSpPr>
          <p:cNvPr id="6" name="Text Box 4"/>
          <p:cNvSpPr txBox="1">
            <a:spLocks noChangeArrowheads="1"/>
          </p:cNvSpPr>
          <p:nvPr/>
        </p:nvSpPr>
        <p:spPr bwMode="auto">
          <a:xfrm>
            <a:off x="2189032" y="6398201"/>
            <a:ext cx="4069543" cy="246221"/>
          </a:xfrm>
          <a:prstGeom prst="rect">
            <a:avLst/>
          </a:prstGeom>
          <a:noFill/>
          <a:ln w="12700">
            <a:noFill/>
            <a:miter lim="800000"/>
            <a:headEnd type="none" w="sm" len="sm"/>
            <a:tailEnd type="none" w="sm" len="sm"/>
          </a:ln>
        </p:spPr>
        <p:txBody>
          <a:bodyPr wrap="square">
            <a:prstTxWarp prst="textNoShape">
              <a:avLst/>
            </a:prstTxWarp>
            <a:spAutoFit/>
          </a:bodyPr>
          <a:lstStyle/>
          <a:p>
            <a:pPr>
              <a:spcBef>
                <a:spcPct val="50000"/>
              </a:spcBef>
            </a:pPr>
            <a:r>
              <a:rPr lang="en-US" sz="1000" dirty="0">
                <a:latin typeface="Calibri" charset="0"/>
              </a:rPr>
              <a:t>Source: </a:t>
            </a:r>
            <a:r>
              <a:rPr lang="en-US" sz="1000" u="sng" dirty="0" smtClean="0">
                <a:latin typeface="Calibri" charset="0"/>
              </a:rPr>
              <a:t>Scenario Planning</a:t>
            </a:r>
            <a:r>
              <a:rPr lang="en-US" sz="1000" dirty="0" smtClean="0">
                <a:latin typeface="Calibri" charset="0"/>
              </a:rPr>
              <a:t>, Lindgren &amp; </a:t>
            </a:r>
            <a:r>
              <a:rPr lang="en-US" sz="1000" dirty="0" err="1" smtClean="0">
                <a:latin typeface="Calibri" charset="0"/>
              </a:rPr>
              <a:t>Bandhold</a:t>
            </a:r>
            <a:r>
              <a:rPr lang="en-US" sz="1000" dirty="0" smtClean="0">
                <a:latin typeface="Calibri" charset="0"/>
              </a:rPr>
              <a:t> (2009)</a:t>
            </a:r>
            <a:endParaRPr lang="en-US" sz="1000" u="sng" dirty="0">
              <a:latin typeface="Calibri" charset="0"/>
            </a:endParaRPr>
          </a:p>
        </p:txBody>
      </p:sp>
    </p:spTree>
    <p:custDataLst>
      <p:tags r:id="rId1"/>
    </p:custDataLst>
    <p:extLst>
      <p:ext uri="{BB962C8B-B14F-4D97-AF65-F5344CB8AC3E}">
        <p14:creationId xmlns:p14="http://schemas.microsoft.com/office/powerpoint/2010/main" val="871460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dissolve">
                                      <p:cBhvr>
                                        <p:cTn id="7" dur="500"/>
                                        <p:tgtEl>
                                          <p:spTgt spid="389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dissolve">
                                      <p:cBhvr>
                                        <p:cTn id="10" dur="500"/>
                                        <p:tgtEl>
                                          <p:spTgt spid="3891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dissolve">
                                      <p:cBhvr>
                                        <p:cTn id="13" dur="500"/>
                                        <p:tgtEl>
                                          <p:spTgt spid="3891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8915">
                                            <p:txEl>
                                              <p:pRg st="3" end="3"/>
                                            </p:txEl>
                                          </p:spTgt>
                                        </p:tgtEl>
                                        <p:attrNameLst>
                                          <p:attrName>style.visibility</p:attrName>
                                        </p:attrNameLst>
                                      </p:cBhvr>
                                      <p:to>
                                        <p:strVal val="visible"/>
                                      </p:to>
                                    </p:set>
                                    <p:animEffect transition="in" filter="dissolve">
                                      <p:cBhvr>
                                        <p:cTn id="16" dur="500"/>
                                        <p:tgtEl>
                                          <p:spTgt spid="3891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Effect transition="in" filter="dissolve">
                                      <p:cBhvr>
                                        <p:cTn id="19" dur="500"/>
                                        <p:tgtEl>
                                          <p:spTgt spid="3891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8915">
                                            <p:txEl>
                                              <p:pRg st="5" end="5"/>
                                            </p:txEl>
                                          </p:spTgt>
                                        </p:tgtEl>
                                        <p:attrNameLst>
                                          <p:attrName>style.visibility</p:attrName>
                                        </p:attrNameLst>
                                      </p:cBhvr>
                                      <p:to>
                                        <p:strVal val="visible"/>
                                      </p:to>
                                    </p:set>
                                    <p:animEffect transition="in" filter="dissolve">
                                      <p:cBhvr>
                                        <p:cTn id="22" dur="500"/>
                                        <p:tgtEl>
                                          <p:spTgt spid="38915">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8915">
                                            <p:txEl>
                                              <p:pRg st="6" end="6"/>
                                            </p:txEl>
                                          </p:spTgt>
                                        </p:tgtEl>
                                        <p:attrNameLst>
                                          <p:attrName>style.visibility</p:attrName>
                                        </p:attrNameLst>
                                      </p:cBhvr>
                                      <p:to>
                                        <p:strVal val="visible"/>
                                      </p:to>
                                    </p:set>
                                    <p:animEffect transition="in" filter="dissolve">
                                      <p:cBhvr>
                                        <p:cTn id="25" dur="500"/>
                                        <p:tgtEl>
                                          <p:spTgt spid="38915">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8915">
                                            <p:txEl>
                                              <p:pRg st="7" end="7"/>
                                            </p:txEl>
                                          </p:spTgt>
                                        </p:tgtEl>
                                        <p:attrNameLst>
                                          <p:attrName>style.visibility</p:attrName>
                                        </p:attrNameLst>
                                      </p:cBhvr>
                                      <p:to>
                                        <p:strVal val="visible"/>
                                      </p:to>
                                    </p:set>
                                    <p:animEffect transition="in" filter="dissolve">
                                      <p:cBhvr>
                                        <p:cTn id="28" dur="500"/>
                                        <p:tgtEl>
                                          <p:spTgt spid="3891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8915">
                                            <p:txEl>
                                              <p:pRg st="8" end="8"/>
                                            </p:txEl>
                                          </p:spTgt>
                                        </p:tgtEl>
                                        <p:attrNameLst>
                                          <p:attrName>style.visibility</p:attrName>
                                        </p:attrNameLst>
                                      </p:cBhvr>
                                      <p:to>
                                        <p:strVal val="visible"/>
                                      </p:to>
                                    </p:set>
                                    <p:animEffect transition="in" filter="dissolve">
                                      <p:cBhvr>
                                        <p:cTn id="33" dur="500"/>
                                        <p:tgtEl>
                                          <p:spTgt spid="38915">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8915">
                                            <p:txEl>
                                              <p:pRg st="9" end="9"/>
                                            </p:txEl>
                                          </p:spTgt>
                                        </p:tgtEl>
                                        <p:attrNameLst>
                                          <p:attrName>style.visibility</p:attrName>
                                        </p:attrNameLst>
                                      </p:cBhvr>
                                      <p:to>
                                        <p:strVal val="visible"/>
                                      </p:to>
                                    </p:set>
                                    <p:animEffect transition="in" filter="dissolve">
                                      <p:cBhvr>
                                        <p:cTn id="36" dur="500"/>
                                        <p:tgtEl>
                                          <p:spTgt spid="38915">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8915">
                                            <p:txEl>
                                              <p:pRg st="10" end="10"/>
                                            </p:txEl>
                                          </p:spTgt>
                                        </p:tgtEl>
                                        <p:attrNameLst>
                                          <p:attrName>style.visibility</p:attrName>
                                        </p:attrNameLst>
                                      </p:cBhvr>
                                      <p:to>
                                        <p:strVal val="visible"/>
                                      </p:to>
                                    </p:set>
                                    <p:animEffect transition="in" filter="dissolve">
                                      <p:cBhvr>
                                        <p:cTn id="39" dur="500"/>
                                        <p:tgtEl>
                                          <p:spTgt spid="389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versus Events</a:t>
            </a:r>
            <a:endParaRPr lang="en-US" dirty="0"/>
          </a:p>
        </p:txBody>
      </p:sp>
      <p:pic>
        <p:nvPicPr>
          <p:cNvPr id="6" name="Picture 5" descr="Screen shot 2011-03-09 at 7.14.42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295" y="1718910"/>
            <a:ext cx="8331200" cy="3949700"/>
          </a:xfrm>
          <a:prstGeom prst="rect">
            <a:avLst/>
          </a:prstGeom>
        </p:spPr>
      </p:pic>
      <p:grpSp>
        <p:nvGrpSpPr>
          <p:cNvPr id="18" name="Group 17"/>
          <p:cNvGrpSpPr/>
          <p:nvPr/>
        </p:nvGrpSpPr>
        <p:grpSpPr>
          <a:xfrm>
            <a:off x="2625836" y="1055900"/>
            <a:ext cx="4669104" cy="1298472"/>
            <a:chOff x="2625836" y="1055900"/>
            <a:chExt cx="4669104" cy="1298472"/>
          </a:xfrm>
        </p:grpSpPr>
        <p:sp>
          <p:nvSpPr>
            <p:cNvPr id="7" name="TextBox 6"/>
            <p:cNvSpPr txBox="1"/>
            <p:nvPr/>
          </p:nvSpPr>
          <p:spPr>
            <a:xfrm>
              <a:off x="2625836" y="1055900"/>
              <a:ext cx="4669104" cy="646331"/>
            </a:xfrm>
            <a:prstGeom prst="rect">
              <a:avLst/>
            </a:prstGeom>
            <a:solidFill>
              <a:schemeClr val="bg1">
                <a:lumMod val="75000"/>
              </a:schemeClr>
            </a:solidFill>
            <a:ln>
              <a:solidFill>
                <a:schemeClr val="tx1"/>
              </a:solidFill>
            </a:ln>
          </p:spPr>
          <p:txBody>
            <a:bodyPr wrap="none" rtlCol="0">
              <a:spAutoFit/>
            </a:bodyPr>
            <a:lstStyle/>
            <a:p>
              <a:r>
                <a:rPr lang="en-US" dirty="0"/>
                <a:t>14 April 2010 </a:t>
              </a:r>
            </a:p>
            <a:p>
              <a:r>
                <a:rPr lang="en-US" dirty="0" smtClean="0"/>
                <a:t>Eruption </a:t>
              </a:r>
              <a:r>
                <a:rPr lang="en-US" dirty="0"/>
                <a:t>of the </a:t>
              </a:r>
              <a:r>
                <a:rPr lang="en-US" dirty="0" err="1"/>
                <a:t>Eyjafjallajökull</a:t>
              </a:r>
              <a:r>
                <a:rPr lang="en-US" dirty="0"/>
                <a:t> </a:t>
              </a:r>
              <a:r>
                <a:rPr lang="en-US" dirty="0" smtClean="0"/>
                <a:t>Volcano</a:t>
              </a:r>
              <a:endParaRPr lang="en-US" dirty="0"/>
            </a:p>
          </p:txBody>
        </p:sp>
        <p:sp>
          <p:nvSpPr>
            <p:cNvPr id="8" name="5-Point Star 7"/>
            <p:cNvSpPr/>
            <p:nvPr/>
          </p:nvSpPr>
          <p:spPr bwMode="auto">
            <a:xfrm>
              <a:off x="3753214" y="2168876"/>
              <a:ext cx="214062" cy="185496"/>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cxnSp>
          <p:nvCxnSpPr>
            <p:cNvPr id="10" name="Straight Arrow Connector 9"/>
            <p:cNvCxnSpPr>
              <a:stCxn id="7" idx="2"/>
              <a:endCxn id="8" idx="4"/>
            </p:cNvCxnSpPr>
            <p:nvPr/>
          </p:nvCxnSpPr>
          <p:spPr bwMode="auto">
            <a:xfrm flipH="1">
              <a:off x="3967276" y="1702231"/>
              <a:ext cx="993112" cy="5374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25" name="Group 24"/>
          <p:cNvGrpSpPr/>
          <p:nvPr/>
        </p:nvGrpSpPr>
        <p:grpSpPr>
          <a:xfrm>
            <a:off x="4510071" y="2743718"/>
            <a:ext cx="4444696" cy="2621068"/>
            <a:chOff x="4510071" y="2743718"/>
            <a:chExt cx="4444696" cy="2621068"/>
          </a:xfrm>
        </p:grpSpPr>
        <p:sp>
          <p:nvSpPr>
            <p:cNvPr id="14" name="TextBox 13"/>
            <p:cNvSpPr txBox="1"/>
            <p:nvPr/>
          </p:nvSpPr>
          <p:spPr>
            <a:xfrm>
              <a:off x="4510071" y="4718455"/>
              <a:ext cx="4444696" cy="646331"/>
            </a:xfrm>
            <a:prstGeom prst="rect">
              <a:avLst/>
            </a:prstGeom>
            <a:solidFill>
              <a:srgbClr val="BFBFBF"/>
            </a:solidFill>
            <a:ln>
              <a:solidFill>
                <a:schemeClr val="tx1"/>
              </a:solidFill>
            </a:ln>
          </p:spPr>
          <p:txBody>
            <a:bodyPr wrap="none" rtlCol="0">
              <a:spAutoFit/>
            </a:bodyPr>
            <a:lstStyle/>
            <a:p>
              <a:r>
                <a:rPr lang="en-US" dirty="0" smtClean="0"/>
                <a:t>Summer 2008</a:t>
              </a:r>
              <a:endParaRPr lang="en-US" dirty="0"/>
            </a:p>
            <a:p>
              <a:r>
                <a:rPr lang="en-US" dirty="0" smtClean="0"/>
                <a:t>Manufacturing moratorium in Beijing </a:t>
              </a:r>
              <a:endParaRPr lang="en-US" dirty="0"/>
            </a:p>
          </p:txBody>
        </p:sp>
        <p:sp>
          <p:nvSpPr>
            <p:cNvPr id="15" name="5-Point Star 14"/>
            <p:cNvSpPr/>
            <p:nvPr/>
          </p:nvSpPr>
          <p:spPr bwMode="auto">
            <a:xfrm>
              <a:off x="6832561" y="2743718"/>
              <a:ext cx="214062" cy="185496"/>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cxnSp>
          <p:nvCxnSpPr>
            <p:cNvPr id="16" name="Straight Arrow Connector 15"/>
            <p:cNvCxnSpPr>
              <a:stCxn id="14" idx="0"/>
              <a:endCxn id="15" idx="2"/>
            </p:cNvCxnSpPr>
            <p:nvPr/>
          </p:nvCxnSpPr>
          <p:spPr bwMode="auto">
            <a:xfrm flipV="1">
              <a:off x="6732419" y="2929214"/>
              <a:ext cx="141024" cy="17892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pic>
        <p:nvPicPr>
          <p:cNvPr id="17" name="Picture 16"/>
          <p:cNvPicPr>
            <a:picLocks noChangeAspect="1"/>
          </p:cNvPicPr>
          <p:nvPr/>
        </p:nvPicPr>
        <p:blipFill>
          <a:blip r:embed="rId5" cstate="print"/>
          <a:stretch>
            <a:fillRect/>
          </a:stretch>
        </p:blipFill>
        <p:spPr>
          <a:xfrm>
            <a:off x="7281726" y="2032783"/>
            <a:ext cx="1862274" cy="2166684"/>
          </a:xfrm>
          <a:prstGeom prst="rect">
            <a:avLst/>
          </a:prstGeom>
        </p:spPr>
      </p:pic>
      <p:pic>
        <p:nvPicPr>
          <p:cNvPr id="19" name="Picture 18"/>
          <p:cNvPicPr>
            <a:picLocks noChangeAspect="1"/>
          </p:cNvPicPr>
          <p:nvPr/>
        </p:nvPicPr>
        <p:blipFill>
          <a:blip r:embed="rId6" cstate="print"/>
          <a:stretch>
            <a:fillRect/>
          </a:stretch>
        </p:blipFill>
        <p:spPr>
          <a:xfrm>
            <a:off x="0" y="1883548"/>
            <a:ext cx="3517900" cy="2311400"/>
          </a:xfrm>
          <a:prstGeom prst="rect">
            <a:avLst/>
          </a:prstGeom>
        </p:spPr>
      </p:pic>
      <p:sp>
        <p:nvSpPr>
          <p:cNvPr id="3" name="Slide Number Placeholder 2"/>
          <p:cNvSpPr>
            <a:spLocks noGrp="1"/>
          </p:cNvSpPr>
          <p:nvPr>
            <p:ph type="sldNum" sz="quarter" idx="12"/>
          </p:nvPr>
        </p:nvSpPr>
        <p:spPr/>
        <p:txBody>
          <a:bodyPr/>
          <a:lstStyle/>
          <a:p>
            <a:fld id="{FFB06579-6CCF-7C4D-B6F0-BA91F2277934}" type="slidenum">
              <a:rPr lang="en-US" smtClean="0"/>
              <a:t>13</a:t>
            </a:fld>
            <a:endParaRPr lang="en-US"/>
          </a:p>
        </p:txBody>
      </p:sp>
    </p:spTree>
    <p:custDataLst>
      <p:tags r:id="rId1"/>
    </p:custDataLst>
    <p:extLst>
      <p:ext uri="{BB962C8B-B14F-4D97-AF65-F5344CB8AC3E}">
        <p14:creationId xmlns:p14="http://schemas.microsoft.com/office/powerpoint/2010/main" val="2892282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ssolve">
                                      <p:cBhvr>
                                        <p:cTn id="20" dur="500"/>
                                        <p:tgtEl>
                                          <p:spTgt spid="25"/>
                                        </p:tgtEl>
                                      </p:cBhvr>
                                    </p:animEffect>
                                  </p:childTnLst>
                                </p:cTn>
                              </p:par>
                              <p:par>
                                <p:cTn id="21" presetID="9"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72799"/>
            <a:ext cx="8229600" cy="874723"/>
          </a:xfrm>
        </p:spPr>
        <p:txBody>
          <a:bodyPr/>
          <a:lstStyle/>
          <a:p>
            <a:r>
              <a:rPr lang="en-US" dirty="0" smtClean="0">
                <a:latin typeface="Verdana" charset="0"/>
                <a:ea typeface="ＭＳ Ｐゴシック" charset="0"/>
                <a:cs typeface="ＭＳ Ｐゴシック" charset="0"/>
              </a:rPr>
              <a:t>Translating </a:t>
            </a:r>
            <a:r>
              <a:rPr lang="en-US" i="1" dirty="0" smtClean="0">
                <a:latin typeface="Verdana" charset="0"/>
                <a:ea typeface="ＭＳ Ｐゴシック" charset="0"/>
                <a:cs typeface="ＭＳ Ｐゴシック" charset="0"/>
              </a:rPr>
              <a:t>Events</a:t>
            </a:r>
            <a:r>
              <a:rPr lang="en-US" dirty="0" smtClean="0">
                <a:latin typeface="Verdana" charset="0"/>
                <a:ea typeface="ＭＳ Ｐゴシック" charset="0"/>
                <a:cs typeface="ＭＳ Ｐゴシック" charset="0"/>
              </a:rPr>
              <a:t> into </a:t>
            </a:r>
            <a:r>
              <a:rPr lang="en-US" i="1" dirty="0" smtClean="0">
                <a:latin typeface="Verdana" charset="0"/>
                <a:ea typeface="ＭＳ Ｐゴシック" charset="0"/>
                <a:cs typeface="ＭＳ Ｐゴシック" charset="0"/>
              </a:rPr>
              <a:t>Effects</a:t>
            </a:r>
            <a:r>
              <a:rPr lang="en-US" b="0" i="1" dirty="0" smtClean="0">
                <a:latin typeface="Verdana" charset="0"/>
                <a:ea typeface="ＭＳ Ｐゴシック" charset="0"/>
                <a:cs typeface="ＭＳ Ｐゴシック" charset="0"/>
              </a:rPr>
              <a:t> </a:t>
            </a:r>
            <a:r>
              <a:rPr lang="en-US" sz="2000" b="0" dirty="0">
                <a:latin typeface="Verdana" charset="0"/>
                <a:ea typeface="ＭＳ Ｐゴシック" charset="0"/>
                <a:cs typeface="ＭＳ Ｐゴシック" charset="0"/>
              </a:rPr>
              <a:t>Freight Flow Patterns</a:t>
            </a:r>
            <a:endParaRPr lang="en-US" sz="2000" i="1" dirty="0">
              <a:latin typeface="Verdana" charset="0"/>
              <a:ea typeface="ＭＳ Ｐゴシック" charset="0"/>
              <a:cs typeface="ＭＳ Ｐゴシック" charset="0"/>
            </a:endParaRPr>
          </a:p>
        </p:txBody>
      </p:sp>
      <p:sp>
        <p:nvSpPr>
          <p:cNvPr id="28675" name="TextBox 5"/>
          <p:cNvSpPr txBox="1">
            <a:spLocks noChangeArrowheads="1"/>
          </p:cNvSpPr>
          <p:nvPr/>
        </p:nvSpPr>
        <p:spPr bwMode="auto">
          <a:xfrm>
            <a:off x="0" y="2971800"/>
            <a:ext cx="266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i="1" dirty="0">
                <a:latin typeface="Verdana" charset="0"/>
              </a:rPr>
              <a:t>How </a:t>
            </a:r>
            <a:r>
              <a:rPr lang="en-US" sz="2000" i="1" dirty="0" smtClean="0">
                <a:latin typeface="Verdana" charset="0"/>
              </a:rPr>
              <a:t>can an</a:t>
            </a:r>
            <a:r>
              <a:rPr lang="en-US" sz="2000" i="1" dirty="0">
                <a:latin typeface="Verdana" charset="0"/>
              </a:rPr>
              <a:t/>
            </a:r>
            <a:br>
              <a:rPr lang="en-US" sz="2000" i="1" dirty="0">
                <a:latin typeface="Verdana" charset="0"/>
              </a:rPr>
            </a:br>
            <a:r>
              <a:rPr lang="en-US" sz="2000" i="1" dirty="0" smtClean="0">
                <a:latin typeface="Verdana" charset="0"/>
              </a:rPr>
              <a:t>event impact</a:t>
            </a:r>
            <a:r>
              <a:rPr lang="en-US" sz="2000" i="1" dirty="0">
                <a:latin typeface="Verdana" charset="0"/>
              </a:rPr>
              <a:t/>
            </a:r>
            <a:br>
              <a:rPr lang="en-US" sz="2000" i="1" dirty="0">
                <a:latin typeface="Verdana" charset="0"/>
              </a:rPr>
            </a:br>
            <a:r>
              <a:rPr lang="en-US" sz="2000" i="1" dirty="0">
                <a:latin typeface="Verdana" charset="0"/>
              </a:rPr>
              <a:t>freight flows?</a:t>
            </a:r>
          </a:p>
        </p:txBody>
      </p:sp>
      <p:sp>
        <p:nvSpPr>
          <p:cNvPr id="16" name="Trapezoid 15"/>
          <p:cNvSpPr/>
          <p:nvPr/>
        </p:nvSpPr>
        <p:spPr bwMode="auto">
          <a:xfrm rot="16200000">
            <a:off x="914400" y="3124200"/>
            <a:ext cx="4343400" cy="838200"/>
          </a:xfrm>
          <a:prstGeom prst="trapezoid">
            <a:avLst>
              <a:gd name="adj" fmla="val 221480"/>
            </a:avLst>
          </a:prstGeom>
          <a:gradFill flip="none" rotWithShape="1">
            <a:gsLst>
              <a:gs pos="0">
                <a:schemeClr val="accent1">
                  <a:lumMod val="90000"/>
                  <a:alpha val="41000"/>
                </a:schemeClr>
              </a:gs>
              <a:gs pos="100000">
                <a:srgbClr val="FFFFFF"/>
              </a:gs>
            </a:gsLst>
            <a:lin ang="16200000" scaled="0"/>
            <a:tileRect/>
          </a:gra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p>
            <a:pPr>
              <a:defRPr/>
            </a:pPr>
            <a:endParaRPr lang="en-US">
              <a:solidFill>
                <a:schemeClr val="tx1"/>
              </a:solidFill>
              <a:latin typeface="Arial" charset="0"/>
            </a:endParaRPr>
          </a:p>
        </p:txBody>
      </p:sp>
      <p:grpSp>
        <p:nvGrpSpPr>
          <p:cNvPr id="3" name="Group 29"/>
          <p:cNvGrpSpPr>
            <a:grpSpLocks/>
          </p:cNvGrpSpPr>
          <p:nvPr/>
        </p:nvGrpSpPr>
        <p:grpSpPr bwMode="auto">
          <a:xfrm>
            <a:off x="3657600" y="1263650"/>
            <a:ext cx="5330825" cy="4724400"/>
            <a:chOff x="3657600" y="1263650"/>
            <a:chExt cx="5330196" cy="4723697"/>
          </a:xfrm>
        </p:grpSpPr>
        <p:grpSp>
          <p:nvGrpSpPr>
            <p:cNvPr id="28680" name="Group 25"/>
            <p:cNvGrpSpPr>
              <a:grpSpLocks/>
            </p:cNvGrpSpPr>
            <p:nvPr/>
          </p:nvGrpSpPr>
          <p:grpSpPr bwMode="auto">
            <a:xfrm>
              <a:off x="3962400" y="2178050"/>
              <a:ext cx="4465637" cy="717550"/>
              <a:chOff x="4449763" y="2178050"/>
              <a:chExt cx="4465637" cy="717550"/>
            </a:xfrm>
          </p:grpSpPr>
          <p:pic>
            <p:nvPicPr>
              <p:cNvPr id="28698"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9763" y="2178050"/>
                <a:ext cx="10366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9" name="TextBox 16"/>
              <p:cNvSpPr txBox="1">
                <a:spLocks noChangeArrowheads="1"/>
              </p:cNvSpPr>
              <p:nvPr/>
            </p:nvSpPr>
            <p:spPr bwMode="auto">
              <a:xfrm>
                <a:off x="5638800" y="233045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a:t>Impact on flow destination</a:t>
                </a:r>
              </a:p>
            </p:txBody>
          </p:sp>
        </p:grpSp>
        <p:grpSp>
          <p:nvGrpSpPr>
            <p:cNvPr id="28681" name="Group 29"/>
            <p:cNvGrpSpPr>
              <a:grpSpLocks/>
            </p:cNvGrpSpPr>
            <p:nvPr/>
          </p:nvGrpSpPr>
          <p:grpSpPr bwMode="auto">
            <a:xfrm>
              <a:off x="3657600" y="1263650"/>
              <a:ext cx="4922837" cy="717550"/>
              <a:chOff x="4144963" y="1263650"/>
              <a:chExt cx="4922837" cy="717550"/>
            </a:xfrm>
          </p:grpSpPr>
          <p:pic>
            <p:nvPicPr>
              <p:cNvPr id="28696"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4963" y="1263650"/>
                <a:ext cx="99536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7" name="TextBox 17"/>
              <p:cNvSpPr txBox="1">
                <a:spLocks noChangeArrowheads="1"/>
              </p:cNvSpPr>
              <p:nvPr/>
            </p:nvSpPr>
            <p:spPr bwMode="auto">
              <a:xfrm>
                <a:off x="5638800" y="14224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a:t>Impact on sourcing patterns</a:t>
                </a:r>
              </a:p>
            </p:txBody>
          </p:sp>
        </p:grpSp>
        <p:grpSp>
          <p:nvGrpSpPr>
            <p:cNvPr id="28682" name="Group 26"/>
            <p:cNvGrpSpPr>
              <a:grpSpLocks/>
            </p:cNvGrpSpPr>
            <p:nvPr/>
          </p:nvGrpSpPr>
          <p:grpSpPr bwMode="auto">
            <a:xfrm>
              <a:off x="3683000" y="3184525"/>
              <a:ext cx="4897437" cy="717550"/>
              <a:chOff x="4170363" y="3184525"/>
              <a:chExt cx="4897437" cy="717550"/>
            </a:xfrm>
          </p:grpSpPr>
          <p:pic>
            <p:nvPicPr>
              <p:cNvPr id="28694"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0363" y="3184525"/>
                <a:ext cx="1322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TextBox 18"/>
              <p:cNvSpPr txBox="1">
                <a:spLocks noChangeArrowheads="1"/>
              </p:cNvSpPr>
              <p:nvPr/>
            </p:nvSpPr>
            <p:spPr bwMode="auto">
              <a:xfrm>
                <a:off x="5638800" y="333375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a:t>Impact on routing</a:t>
                </a:r>
              </a:p>
            </p:txBody>
          </p:sp>
        </p:grpSp>
        <p:grpSp>
          <p:nvGrpSpPr>
            <p:cNvPr id="28683" name="Group 27"/>
            <p:cNvGrpSpPr>
              <a:grpSpLocks/>
            </p:cNvGrpSpPr>
            <p:nvPr/>
          </p:nvGrpSpPr>
          <p:grpSpPr bwMode="auto">
            <a:xfrm>
              <a:off x="3724275" y="4129088"/>
              <a:ext cx="4856162" cy="717550"/>
              <a:chOff x="4211638" y="4129088"/>
              <a:chExt cx="4856162" cy="717550"/>
            </a:xfrm>
          </p:grpSpPr>
          <p:pic>
            <p:nvPicPr>
              <p:cNvPr id="28692" name="Picture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1638" y="4129088"/>
                <a:ext cx="12541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TextBox 19"/>
              <p:cNvSpPr txBox="1">
                <a:spLocks noChangeArrowheads="1"/>
              </p:cNvSpPr>
              <p:nvPr/>
            </p:nvSpPr>
            <p:spPr bwMode="auto">
              <a:xfrm>
                <a:off x="5638800" y="4287838"/>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a:t>Impact on flow volume</a:t>
                </a:r>
              </a:p>
            </p:txBody>
          </p:sp>
        </p:grpSp>
        <p:grpSp>
          <p:nvGrpSpPr>
            <p:cNvPr id="28684" name="Group 28"/>
            <p:cNvGrpSpPr>
              <a:grpSpLocks/>
            </p:cNvGrpSpPr>
            <p:nvPr/>
          </p:nvGrpSpPr>
          <p:grpSpPr bwMode="auto">
            <a:xfrm>
              <a:off x="3703637" y="5073650"/>
              <a:ext cx="4876800" cy="717550"/>
              <a:chOff x="4191000" y="5074398"/>
              <a:chExt cx="4876800" cy="716802"/>
            </a:xfrm>
          </p:grpSpPr>
          <p:sp>
            <p:nvSpPr>
              <p:cNvPr id="28690" name="TextBox 20"/>
              <p:cNvSpPr txBox="1">
                <a:spLocks noChangeArrowheads="1"/>
              </p:cNvSpPr>
              <p:nvPr/>
            </p:nvSpPr>
            <p:spPr bwMode="auto">
              <a:xfrm>
                <a:off x="5638800" y="5232983"/>
                <a:ext cx="3429000" cy="39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a:t>Impact on value density</a:t>
                </a:r>
              </a:p>
            </p:txBody>
          </p:sp>
          <p:pic>
            <p:nvPicPr>
              <p:cNvPr id="28691" name="Picture 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000" y="5074398"/>
                <a:ext cx="1212850" cy="71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Box 24"/>
            <p:cNvSpPr txBox="1"/>
            <p:nvPr/>
          </p:nvSpPr>
          <p:spPr>
            <a:xfrm>
              <a:off x="4876656" y="1752527"/>
              <a:ext cx="3998441" cy="461894"/>
            </a:xfrm>
            <a:prstGeom prst="rect">
              <a:avLst/>
            </a:prstGeom>
            <a:noFill/>
          </p:spPr>
          <p:txBody>
            <a:bodyPr wrap="none">
              <a:spAutoFit/>
            </a:bodyPr>
            <a:lstStyle/>
            <a:p>
              <a:pPr>
                <a:defRPr/>
              </a:pPr>
              <a:r>
                <a:rPr lang="en-US" sz="1200" dirty="0">
                  <a:latin typeface="+mn-lt"/>
                  <a:ea typeface="ＭＳ Ｐゴシック" charset="-128"/>
                  <a:cs typeface="ＭＳ Ｐゴシック" charset="-128"/>
                </a:rPr>
                <a:t>Where are raw products and WIP sourced from?</a:t>
              </a:r>
              <a:br>
                <a:rPr lang="en-US" sz="1200" dirty="0">
                  <a:latin typeface="+mn-lt"/>
                  <a:ea typeface="ＭＳ Ｐゴシック" charset="-128"/>
                  <a:cs typeface="ＭＳ Ｐゴシック" charset="-128"/>
                </a:rPr>
              </a:br>
              <a:r>
                <a:rPr lang="en-US" sz="1200" dirty="0">
                  <a:latin typeface="+mn-lt"/>
                  <a:ea typeface="ＭＳ Ｐゴシック" charset="-128"/>
                  <a:cs typeface="ＭＳ Ｐゴシック" charset="-128"/>
                </a:rPr>
                <a:t>Are materials sourced in or out of the region?</a:t>
              </a:r>
            </a:p>
          </p:txBody>
        </p:sp>
        <p:sp>
          <p:nvSpPr>
            <p:cNvPr id="26" name="TextBox 25"/>
            <p:cNvSpPr txBox="1"/>
            <p:nvPr/>
          </p:nvSpPr>
          <p:spPr>
            <a:xfrm>
              <a:off x="4876656" y="2662030"/>
              <a:ext cx="3723836" cy="461893"/>
            </a:xfrm>
            <a:prstGeom prst="rect">
              <a:avLst/>
            </a:prstGeom>
            <a:noFill/>
          </p:spPr>
          <p:txBody>
            <a:bodyPr wrap="none">
              <a:spAutoFit/>
            </a:bodyPr>
            <a:lstStyle/>
            <a:p>
              <a:pPr>
                <a:defRPr/>
              </a:pPr>
              <a:r>
                <a:rPr lang="en-US" sz="1200" dirty="0">
                  <a:latin typeface="+mn-lt"/>
                  <a:ea typeface="ＭＳ Ｐゴシック" charset="-128"/>
                  <a:cs typeface="ＭＳ Ｐゴシック" charset="-128"/>
                </a:rPr>
                <a:t>Where is the demand located? How are final</a:t>
              </a:r>
              <a:br>
                <a:rPr lang="en-US" sz="1200" dirty="0">
                  <a:latin typeface="+mn-lt"/>
                  <a:ea typeface="ＭＳ Ｐゴシック" charset="-128"/>
                  <a:cs typeface="ＭＳ Ｐゴシック" charset="-128"/>
                </a:rPr>
              </a:br>
              <a:r>
                <a:rPr lang="en-US" sz="1200" dirty="0">
                  <a:latin typeface="+mn-lt"/>
                  <a:ea typeface="ＭＳ Ｐゴシック" charset="-128"/>
                  <a:cs typeface="ＭＳ Ｐゴシック" charset="-128"/>
                </a:rPr>
                <a:t>destination locations distributed?</a:t>
              </a:r>
            </a:p>
          </p:txBody>
        </p:sp>
        <p:sp>
          <p:nvSpPr>
            <p:cNvPr id="27" name="TextBox 26"/>
            <p:cNvSpPr txBox="1"/>
            <p:nvPr/>
          </p:nvSpPr>
          <p:spPr>
            <a:xfrm>
              <a:off x="4876656" y="3652482"/>
              <a:ext cx="4111140" cy="461893"/>
            </a:xfrm>
            <a:prstGeom prst="rect">
              <a:avLst/>
            </a:prstGeom>
            <a:noFill/>
          </p:spPr>
          <p:txBody>
            <a:bodyPr wrap="none">
              <a:spAutoFit/>
            </a:bodyPr>
            <a:lstStyle/>
            <a:p>
              <a:pPr>
                <a:defRPr/>
              </a:pPr>
              <a:r>
                <a:rPr lang="en-US" sz="1200" dirty="0">
                  <a:latin typeface="+mn-lt"/>
                  <a:ea typeface="ＭＳ Ｐゴシック" charset="-128"/>
                  <a:cs typeface="ＭＳ Ｐゴシック" charset="-128"/>
                </a:rPr>
                <a:t>How is freight moved within the region?  Are there</a:t>
              </a:r>
              <a:br>
                <a:rPr lang="en-US" sz="1200" dirty="0">
                  <a:latin typeface="+mn-lt"/>
                  <a:ea typeface="ＭＳ Ｐゴシック" charset="-128"/>
                  <a:cs typeface="ＭＳ Ｐゴシック" charset="-128"/>
                </a:rPr>
              </a:br>
              <a:r>
                <a:rPr lang="en-US" sz="1200" dirty="0">
                  <a:latin typeface="+mn-lt"/>
                  <a:ea typeface="ＭＳ Ｐゴシック" charset="-128"/>
                  <a:cs typeface="ＭＳ Ｐゴシック" charset="-128"/>
                </a:rPr>
                <a:t>intermediate shipment points or mode switches?</a:t>
              </a:r>
            </a:p>
          </p:txBody>
        </p:sp>
        <p:sp>
          <p:nvSpPr>
            <p:cNvPr id="28" name="TextBox 27"/>
            <p:cNvSpPr txBox="1"/>
            <p:nvPr/>
          </p:nvSpPr>
          <p:spPr>
            <a:xfrm>
              <a:off x="4876656" y="4566746"/>
              <a:ext cx="4101616" cy="461893"/>
            </a:xfrm>
            <a:prstGeom prst="rect">
              <a:avLst/>
            </a:prstGeom>
            <a:noFill/>
          </p:spPr>
          <p:txBody>
            <a:bodyPr wrap="none">
              <a:spAutoFit/>
            </a:bodyPr>
            <a:lstStyle/>
            <a:p>
              <a:pPr>
                <a:defRPr/>
              </a:pPr>
              <a:r>
                <a:rPr lang="en-US" sz="1200" dirty="0">
                  <a:latin typeface="+mn-lt"/>
                  <a:ea typeface="ＭＳ Ｐゴシック" charset="-128"/>
                  <a:cs typeface="ＭＳ Ｐゴシック" charset="-128"/>
                </a:rPr>
                <a:t>How will the total volume of freight shipped in and</a:t>
              </a:r>
              <a:br>
                <a:rPr lang="en-US" sz="1200" dirty="0">
                  <a:latin typeface="+mn-lt"/>
                  <a:ea typeface="ＭＳ Ｐゴシック" charset="-128"/>
                  <a:cs typeface="ＭＳ Ｐゴシック" charset="-128"/>
                </a:rPr>
              </a:br>
              <a:r>
                <a:rPr lang="en-US" sz="1200" dirty="0">
                  <a:latin typeface="+mn-lt"/>
                  <a:ea typeface="ＭＳ Ｐゴシック" charset="-128"/>
                  <a:cs typeface="ＭＳ Ｐゴシック" charset="-128"/>
                </a:rPr>
                <a:t>through the region change?</a:t>
              </a:r>
            </a:p>
          </p:txBody>
        </p:sp>
        <p:sp>
          <p:nvSpPr>
            <p:cNvPr id="29" name="TextBox 28"/>
            <p:cNvSpPr txBox="1"/>
            <p:nvPr/>
          </p:nvSpPr>
          <p:spPr>
            <a:xfrm>
              <a:off x="4876656" y="5525454"/>
              <a:ext cx="4019076" cy="461893"/>
            </a:xfrm>
            <a:prstGeom prst="rect">
              <a:avLst/>
            </a:prstGeom>
            <a:noFill/>
          </p:spPr>
          <p:txBody>
            <a:bodyPr wrap="none">
              <a:spAutoFit/>
            </a:bodyPr>
            <a:lstStyle/>
            <a:p>
              <a:pPr>
                <a:defRPr/>
              </a:pPr>
              <a:r>
                <a:rPr lang="en-US" sz="1200" dirty="0">
                  <a:latin typeface="+mn-lt"/>
                  <a:ea typeface="ＭＳ Ｐゴシック" charset="-128"/>
                  <a:cs typeface="ＭＳ Ｐゴシック" charset="-128"/>
                </a:rPr>
                <a:t>How will the product characteristics change? How</a:t>
              </a:r>
              <a:br>
                <a:rPr lang="en-US" sz="1200" dirty="0">
                  <a:latin typeface="+mn-lt"/>
                  <a:ea typeface="ＭＳ Ｐゴシック" charset="-128"/>
                  <a:cs typeface="ＭＳ Ｐゴシック" charset="-128"/>
                </a:rPr>
              </a:br>
              <a:r>
                <a:rPr lang="en-US" sz="1200" dirty="0">
                  <a:latin typeface="+mn-lt"/>
                  <a:ea typeface="ＭＳ Ｐゴシック" charset="-128"/>
                  <a:cs typeface="ＭＳ Ｐゴシック" charset="-128"/>
                </a:rPr>
                <a:t>does the value density change?  </a:t>
              </a:r>
            </a:p>
          </p:txBody>
        </p:sp>
      </p:grpSp>
      <p:sp>
        <p:nvSpPr>
          <p:cNvPr id="2" name="Slide Number Placeholder 1"/>
          <p:cNvSpPr>
            <a:spLocks noGrp="1"/>
          </p:cNvSpPr>
          <p:nvPr>
            <p:ph type="sldNum" sz="quarter" idx="12"/>
          </p:nvPr>
        </p:nvSpPr>
        <p:spPr/>
        <p:txBody>
          <a:bodyPr/>
          <a:lstStyle/>
          <a:p>
            <a:fld id="{FFB06579-6CCF-7C4D-B6F0-BA91F2277934}" type="slidenum">
              <a:rPr lang="en-US" smtClean="0"/>
              <a:t>14</a:t>
            </a:fld>
            <a:endParaRPr lang="en-US"/>
          </a:p>
        </p:txBody>
      </p:sp>
    </p:spTree>
    <p:custDataLst>
      <p:tags r:id="rId1"/>
    </p:custDataLst>
    <p:extLst>
      <p:ext uri="{BB962C8B-B14F-4D97-AF65-F5344CB8AC3E}">
        <p14:creationId xmlns:p14="http://schemas.microsoft.com/office/powerpoint/2010/main" val="737796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Value of Scenario Planning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Forecasting Challenges</a:t>
            </a:r>
          </a:p>
          <a:p>
            <a:pPr lvl="1"/>
            <a:r>
              <a:rPr lang="en-US" dirty="0" smtClean="0"/>
              <a:t>Without step changes, forecasting would be easy!</a:t>
            </a:r>
          </a:p>
          <a:p>
            <a:pPr lvl="1"/>
            <a:r>
              <a:rPr lang="en-US" dirty="0" smtClean="0"/>
              <a:t>Step changes are driven by events, and . . . </a:t>
            </a:r>
          </a:p>
          <a:p>
            <a:pPr lvl="1"/>
            <a:r>
              <a:rPr lang="en-US" dirty="0" smtClean="0"/>
              <a:t>Events are next to impossible to predict, but . . .</a:t>
            </a:r>
          </a:p>
          <a:p>
            <a:pPr lvl="1"/>
            <a:r>
              <a:rPr lang="en-US" dirty="0" smtClean="0"/>
              <a:t>Planners do a pretty good job preparing, so . . .</a:t>
            </a:r>
          </a:p>
          <a:p>
            <a:endParaRPr lang="en-US" dirty="0"/>
          </a:p>
          <a:p>
            <a:r>
              <a:rPr lang="en-US" dirty="0" smtClean="0"/>
              <a:t>Scenario planning allows us to shift from</a:t>
            </a:r>
          </a:p>
          <a:p>
            <a:endParaRPr lang="en-US" dirty="0" smtClean="0"/>
          </a:p>
          <a:p>
            <a:pPr marL="0" indent="0" algn="ctr">
              <a:buNone/>
            </a:pPr>
            <a:r>
              <a:rPr lang="en-US" b="1" dirty="0" smtClean="0"/>
              <a:t>Predicting</a:t>
            </a:r>
            <a:r>
              <a:rPr lang="en-US" dirty="0" smtClean="0"/>
              <a:t> future </a:t>
            </a:r>
            <a:r>
              <a:rPr lang="en-US" b="1" dirty="0" smtClean="0"/>
              <a:t>Events</a:t>
            </a:r>
          </a:p>
          <a:p>
            <a:pPr marL="0" indent="0" algn="ctr">
              <a:buNone/>
            </a:pPr>
            <a:endParaRPr lang="en-US" sz="1500" b="1" dirty="0" smtClean="0"/>
          </a:p>
          <a:p>
            <a:pPr marL="0" indent="0" algn="ctr">
              <a:buNone/>
            </a:pPr>
            <a:r>
              <a:rPr lang="en-US" dirty="0" smtClean="0"/>
              <a:t>To</a:t>
            </a:r>
          </a:p>
          <a:p>
            <a:pPr marL="0" indent="0" algn="ctr">
              <a:buNone/>
            </a:pPr>
            <a:endParaRPr lang="en-US" sz="1600" dirty="0" smtClean="0"/>
          </a:p>
          <a:p>
            <a:pPr marL="0" indent="0" algn="ctr">
              <a:buNone/>
            </a:pPr>
            <a:r>
              <a:rPr lang="en-US" b="1" dirty="0" smtClean="0"/>
              <a:t>Preparing</a:t>
            </a:r>
            <a:r>
              <a:rPr lang="en-US" dirty="0" smtClean="0"/>
              <a:t> for potential</a:t>
            </a:r>
            <a:r>
              <a:rPr lang="en-US" b="1" dirty="0" smtClean="0"/>
              <a:t> Effects</a:t>
            </a:r>
          </a:p>
          <a:p>
            <a:endParaRPr lang="en-US" dirty="0"/>
          </a:p>
        </p:txBody>
      </p:sp>
      <p:sp>
        <p:nvSpPr>
          <p:cNvPr id="5" name="Slide Number Placeholder 4"/>
          <p:cNvSpPr>
            <a:spLocks noGrp="1"/>
          </p:cNvSpPr>
          <p:nvPr>
            <p:ph type="sldNum" sz="quarter" idx="12"/>
          </p:nvPr>
        </p:nvSpPr>
        <p:spPr/>
        <p:txBody>
          <a:bodyPr/>
          <a:lstStyle/>
          <a:p>
            <a:fld id="{FFB06579-6CCF-7C4D-B6F0-BA91F2277934}" type="slidenum">
              <a:rPr lang="en-US" smtClean="0"/>
              <a:t>15</a:t>
            </a:fld>
            <a:endParaRPr lang="en-US"/>
          </a:p>
        </p:txBody>
      </p:sp>
    </p:spTree>
    <p:custDataLst>
      <p:tags r:id="rId1"/>
    </p:custDataLst>
    <p:extLst>
      <p:ext uri="{BB962C8B-B14F-4D97-AF65-F5344CB8AC3E}">
        <p14:creationId xmlns:p14="http://schemas.microsoft.com/office/powerpoint/2010/main" val="1775396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Future Freight Flow Scenarios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FFB06579-6CCF-7C4D-B6F0-BA91F2277934}" type="slidenum">
              <a:rPr lang="en-US" smtClean="0"/>
              <a:t>16</a:t>
            </a:fld>
            <a:endParaRPr lang="en-US"/>
          </a:p>
        </p:txBody>
      </p:sp>
    </p:spTree>
    <p:extLst>
      <p:ext uri="{BB962C8B-B14F-4D97-AF65-F5344CB8AC3E}">
        <p14:creationId xmlns:p14="http://schemas.microsoft.com/office/powerpoint/2010/main" val="262223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Freight Flow Scenarios</a:t>
            </a:r>
            <a:endParaRPr lang="en-US" dirty="0"/>
          </a:p>
        </p:txBody>
      </p:sp>
      <p:sp>
        <p:nvSpPr>
          <p:cNvPr id="3" name="Content Placeholder 2"/>
          <p:cNvSpPr>
            <a:spLocks noGrp="1"/>
          </p:cNvSpPr>
          <p:nvPr>
            <p:ph idx="1"/>
          </p:nvPr>
        </p:nvSpPr>
        <p:spPr>
          <a:xfrm>
            <a:off x="381000" y="1143000"/>
            <a:ext cx="8382000" cy="776230"/>
          </a:xfrm>
        </p:spPr>
        <p:txBody>
          <a:bodyPr>
            <a:normAutofit fontScale="85000" lnSpcReduction="10000"/>
          </a:bodyPr>
          <a:lstStyle/>
          <a:p>
            <a:pPr marL="0" indent="0" algn="ctr">
              <a:buNone/>
            </a:pPr>
            <a:r>
              <a:rPr lang="en-US" dirty="0" smtClean="0"/>
              <a:t>Four FFF scenarios were created for </a:t>
            </a:r>
            <a:r>
              <a:rPr lang="en-US" dirty="0"/>
              <a:t>November 2, 2037</a:t>
            </a:r>
          </a:p>
          <a:p>
            <a:endParaRPr lang="en-US" dirty="0" smtClean="0"/>
          </a:p>
        </p:txBody>
      </p:sp>
      <p:sp>
        <p:nvSpPr>
          <p:cNvPr id="10" name="Content Placeholder 2"/>
          <p:cNvSpPr txBox="1">
            <a:spLocks/>
          </p:cNvSpPr>
          <p:nvPr/>
        </p:nvSpPr>
        <p:spPr bwMode="auto">
          <a:xfrm>
            <a:off x="533400" y="4684070"/>
            <a:ext cx="8382000" cy="1377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Times" pitchFamily="-80" charset="0"/>
              <a:buChar char="•"/>
              <a:defRPr sz="2400">
                <a:solidFill>
                  <a:srgbClr val="0070C0"/>
                </a:solidFill>
                <a:latin typeface="+mn-lt"/>
                <a:ea typeface="+mn-ea"/>
                <a:cs typeface="+mn-cs"/>
              </a:defRPr>
            </a:lvl1pPr>
            <a:lvl2pPr marL="742950" indent="-285750" algn="l" rtl="0" eaLnBrk="1" fontAlgn="base" hangingPunct="1">
              <a:spcBef>
                <a:spcPct val="20000"/>
              </a:spcBef>
              <a:spcAft>
                <a:spcPct val="0"/>
              </a:spcAft>
              <a:buFont typeface="Times" pitchFamily="-80" charset="0"/>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Times" pitchFamily="-80" charset="0"/>
              <a:buChar char="•"/>
              <a:defRPr sz="1700">
                <a:solidFill>
                  <a:schemeClr val="tx1"/>
                </a:solidFill>
                <a:latin typeface="+mn-lt"/>
                <a:ea typeface="+mn-ea"/>
              </a:defRPr>
            </a:lvl3pPr>
            <a:lvl4pPr marL="1600200" indent="-228600" algn="l" rtl="0" eaLnBrk="1" fontAlgn="base" hangingPunct="1">
              <a:spcBef>
                <a:spcPct val="20000"/>
              </a:spcBef>
              <a:spcAft>
                <a:spcPct val="0"/>
              </a:spcAft>
              <a:buFont typeface="Times" pitchFamily="-80" charset="0"/>
              <a:buChar char="•"/>
              <a:defRPr sz="1400">
                <a:solidFill>
                  <a:schemeClr val="tx1"/>
                </a:solidFill>
                <a:latin typeface="+mn-lt"/>
                <a:ea typeface="+mn-ea"/>
              </a:defRPr>
            </a:lvl4pPr>
            <a:lvl5pPr marL="20574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5pPr>
            <a:lvl6pPr marL="25146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6pPr>
            <a:lvl7pPr marL="29718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7pPr>
            <a:lvl8pPr marL="34290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8pPr>
            <a:lvl9pPr marL="38862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9pPr>
          </a:lstStyle>
          <a:p>
            <a:r>
              <a:rPr lang="en-US" dirty="0" smtClean="0"/>
              <a:t>Need to suspend belief for the exercise</a:t>
            </a:r>
          </a:p>
          <a:p>
            <a:r>
              <a:rPr lang="en-US" dirty="0" smtClean="0"/>
              <a:t>It is helpful to look backwards 20-30 years . . .</a:t>
            </a:r>
          </a:p>
          <a:p>
            <a:r>
              <a:rPr lang="en-US" dirty="0" smtClean="0"/>
              <a:t>Is this the future you imagined? </a:t>
            </a:r>
            <a:endParaRPr lang="en-US" dirty="0"/>
          </a:p>
        </p:txBody>
      </p:sp>
      <p:grpSp>
        <p:nvGrpSpPr>
          <p:cNvPr id="12" name="Group 11"/>
          <p:cNvGrpSpPr/>
          <p:nvPr/>
        </p:nvGrpSpPr>
        <p:grpSpPr>
          <a:xfrm>
            <a:off x="495475" y="1977887"/>
            <a:ext cx="8059356" cy="2657778"/>
            <a:chOff x="495475" y="1977887"/>
            <a:chExt cx="8059356" cy="2657778"/>
          </a:xfrm>
        </p:grpSpPr>
        <p:grpSp>
          <p:nvGrpSpPr>
            <p:cNvPr id="9" name="Group 8"/>
            <p:cNvGrpSpPr/>
            <p:nvPr/>
          </p:nvGrpSpPr>
          <p:grpSpPr>
            <a:xfrm>
              <a:off x="495475" y="1977887"/>
              <a:ext cx="8059356" cy="2651215"/>
              <a:chOff x="495475" y="1977887"/>
              <a:chExt cx="8059356" cy="2651215"/>
            </a:xfrm>
          </p:grpSpPr>
          <p:pic>
            <p:nvPicPr>
              <p:cNvPr id="5" name="Picture 29" descr="Untitled.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753824" y="2804806"/>
                <a:ext cx="1801007" cy="1824296"/>
              </a:xfrm>
              <a:prstGeom prst="rect">
                <a:avLst/>
              </a:prstGeom>
              <a:solidFill>
                <a:srgbClr val="FFFFFF"/>
              </a:solidFill>
              <a:ln w="9525">
                <a:noFill/>
                <a:miter lim="800000"/>
                <a:headEnd/>
                <a:tailEnd/>
              </a:ln>
            </p:spPr>
          </p:pic>
          <p:pic>
            <p:nvPicPr>
              <p:cNvPr id="7" name="Picture 13" descr="C:\Users\Roberto\Desktop\Naftastique.png"/>
              <p:cNvPicPr>
                <a:picLocks noChangeAspect="1" noChangeArrowheads="1"/>
              </p:cNvPicPr>
              <p:nvPr/>
            </p:nvPicPr>
            <p:blipFill>
              <a:blip r:embed="rId5" cstate="print"/>
              <a:srcRect/>
              <a:stretch>
                <a:fillRect/>
              </a:stretch>
            </p:blipFill>
            <p:spPr bwMode="auto">
              <a:xfrm>
                <a:off x="4707459" y="2062945"/>
                <a:ext cx="1584565" cy="1603224"/>
              </a:xfrm>
              <a:prstGeom prst="rect">
                <a:avLst/>
              </a:prstGeom>
              <a:noFill/>
              <a:ln w="9525">
                <a:noFill/>
                <a:miter lim="800000"/>
                <a:headEnd/>
                <a:tailEnd/>
              </a:ln>
            </p:spPr>
          </p:pic>
          <p:pic>
            <p:nvPicPr>
              <p:cNvPr id="8" name="Picture 14" descr="C:\Users\Roberto\Desktop\2010 08 26 Logo Order.png"/>
              <p:cNvPicPr>
                <a:picLocks noChangeAspect="1" noChangeArrowheads="1"/>
              </p:cNvPicPr>
              <p:nvPr/>
            </p:nvPicPr>
            <p:blipFill>
              <a:blip r:embed="rId6" cstate="print"/>
              <a:srcRect/>
              <a:stretch>
                <a:fillRect/>
              </a:stretch>
            </p:blipFill>
            <p:spPr bwMode="auto">
              <a:xfrm>
                <a:off x="495475" y="1977887"/>
                <a:ext cx="2174306" cy="1994268"/>
              </a:xfrm>
              <a:prstGeom prst="rect">
                <a:avLst/>
              </a:prstGeom>
              <a:noFill/>
              <a:ln w="9525">
                <a:noFill/>
                <a:miter lim="800000"/>
                <a:headEnd/>
                <a:tailEnd/>
              </a:ln>
            </p:spPr>
          </p:pic>
        </p:grpSp>
        <p:pic>
          <p:nvPicPr>
            <p:cNvPr id="11" name="Picture 10" descr="icon_millions_markets.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3729" y="3650662"/>
              <a:ext cx="2904142" cy="985003"/>
            </a:xfrm>
            <a:prstGeom prst="rect">
              <a:avLst/>
            </a:prstGeom>
          </p:spPr>
        </p:pic>
      </p:grpSp>
      <p:sp>
        <p:nvSpPr>
          <p:cNvPr id="6" name="Slide Number Placeholder 5"/>
          <p:cNvSpPr>
            <a:spLocks noGrp="1"/>
          </p:cNvSpPr>
          <p:nvPr>
            <p:ph type="sldNum" sz="quarter" idx="12"/>
          </p:nvPr>
        </p:nvSpPr>
        <p:spPr/>
        <p:txBody>
          <a:bodyPr/>
          <a:lstStyle/>
          <a:p>
            <a:fld id="{FFB06579-6CCF-7C4D-B6F0-BA91F2277934}" type="slidenum">
              <a:rPr lang="en-US" smtClean="0"/>
              <a:t>17</a:t>
            </a:fld>
            <a:endParaRPr lang="en-US"/>
          </a:p>
        </p:txBody>
      </p:sp>
    </p:spTree>
    <p:custDataLst>
      <p:tags r:id="rId1"/>
    </p:custDataLst>
    <p:extLst>
      <p:ext uri="{BB962C8B-B14F-4D97-AF65-F5344CB8AC3E}">
        <p14:creationId xmlns:p14="http://schemas.microsoft.com/office/powerpoint/2010/main" val="1138181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239080"/>
            <a:ext cx="7772400" cy="3529895"/>
          </a:xfrm>
        </p:spPr>
        <p:txBody>
          <a:bodyPr/>
          <a:lstStyle/>
          <a:p>
            <a:r>
              <a:rPr lang="en-US" dirty="0" smtClean="0"/>
              <a:t>[either use the next several slides or play the “Free_Your_Mind.mp4” video] </a:t>
            </a:r>
            <a:endParaRPr lang="en-US" dirty="0"/>
          </a:p>
        </p:txBody>
      </p:sp>
      <p:sp>
        <p:nvSpPr>
          <p:cNvPr id="4" name="Slide Number Placeholder 3"/>
          <p:cNvSpPr>
            <a:spLocks noGrp="1"/>
          </p:cNvSpPr>
          <p:nvPr>
            <p:ph type="sldNum" sz="quarter" idx="12"/>
          </p:nvPr>
        </p:nvSpPr>
        <p:spPr/>
        <p:txBody>
          <a:bodyPr/>
          <a:lstStyle/>
          <a:p>
            <a:fld id="{FFB06579-6CCF-7C4D-B6F0-BA91F2277934}" type="slidenum">
              <a:rPr lang="en-US" smtClean="0"/>
              <a:t>18</a:t>
            </a:fld>
            <a:endParaRPr lang="en-US"/>
          </a:p>
        </p:txBody>
      </p:sp>
    </p:spTree>
    <p:extLst>
      <p:ext uri="{BB962C8B-B14F-4D97-AF65-F5344CB8AC3E}">
        <p14:creationId xmlns:p14="http://schemas.microsoft.com/office/powerpoint/2010/main" val="1824820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Cases of Short Sightedness</a:t>
            </a:r>
            <a:endParaRPr lang="en-US" dirty="0"/>
          </a:p>
        </p:txBody>
      </p:sp>
      <p:sp>
        <p:nvSpPr>
          <p:cNvPr id="3" name="Content Placeholder 2"/>
          <p:cNvSpPr>
            <a:spLocks noGrp="1"/>
          </p:cNvSpPr>
          <p:nvPr>
            <p:ph idx="1"/>
          </p:nvPr>
        </p:nvSpPr>
        <p:spPr>
          <a:xfrm>
            <a:off x="0" y="1143000"/>
            <a:ext cx="5407212" cy="2495746"/>
          </a:xfrm>
        </p:spPr>
        <p:txBody>
          <a:bodyPr>
            <a:normAutofit/>
          </a:bodyPr>
          <a:lstStyle/>
          <a:p>
            <a:pPr marL="0" indent="0">
              <a:buNone/>
            </a:pPr>
            <a:r>
              <a:rPr lang="en-US" sz="1800" dirty="0"/>
              <a:t>Great Horse Manure Crisis of 1894 </a:t>
            </a:r>
            <a:endParaRPr lang="en-US" sz="1800" dirty="0" smtClean="0"/>
          </a:p>
          <a:p>
            <a:pPr lvl="1" indent="-342900"/>
            <a:r>
              <a:rPr lang="en-US" sz="1600" dirty="0" smtClean="0"/>
              <a:t>More than 150,000 horses in NYC producing over 2,000 tons of manure  per day</a:t>
            </a:r>
          </a:p>
          <a:p>
            <a:pPr lvl="1" indent="-342900"/>
            <a:r>
              <a:rPr lang="en-US" sz="1600" dirty="0" smtClean="0"/>
              <a:t>Estimates of manure reaching 3</a:t>
            </a:r>
            <a:r>
              <a:rPr lang="en-US" sz="1600" baseline="30000" dirty="0" smtClean="0"/>
              <a:t>rd</a:t>
            </a:r>
            <a:r>
              <a:rPr lang="en-US" sz="1600" dirty="0" smtClean="0"/>
              <a:t> floors by 1930 &amp; nine feet in London by 1950</a:t>
            </a:r>
          </a:p>
          <a:p>
            <a:pPr lvl="1" indent="-342900"/>
            <a:r>
              <a:rPr lang="en-US" sz="1600" dirty="0" smtClean="0"/>
              <a:t>1</a:t>
            </a:r>
            <a:r>
              <a:rPr lang="en-US" sz="1600" baseline="30000" dirty="0" smtClean="0"/>
              <a:t>st</a:t>
            </a:r>
            <a:r>
              <a:rPr lang="en-US" sz="1600" dirty="0" smtClean="0"/>
              <a:t> International Urban Planning Conference held in NYC in 1894</a:t>
            </a:r>
          </a:p>
          <a:p>
            <a:endParaRPr lang="en-US" sz="1800" dirty="0"/>
          </a:p>
          <a:p>
            <a:endParaRPr lang="en-US" sz="1800" dirty="0" smtClean="0"/>
          </a:p>
        </p:txBody>
      </p:sp>
      <p:sp>
        <p:nvSpPr>
          <p:cNvPr id="4" name="Slide Number Placeholder 3"/>
          <p:cNvSpPr>
            <a:spLocks noGrp="1"/>
          </p:cNvSpPr>
          <p:nvPr>
            <p:ph type="sldNum" sz="quarter" idx="11"/>
          </p:nvPr>
        </p:nvSpPr>
        <p:spPr/>
        <p:txBody>
          <a:bodyPr/>
          <a:lstStyle/>
          <a:p>
            <a:fld id="{B430D8A9-3FAC-4A0A-A1D1-E9F72B2FBCFB}" type="slidenum">
              <a:rPr lang="en-US" smtClean="0"/>
              <a:pPr/>
              <a:t>19</a:t>
            </a:fld>
            <a:endParaRPr lang="en-US"/>
          </a:p>
        </p:txBody>
      </p:sp>
      <p:pic>
        <p:nvPicPr>
          <p:cNvPr id="1034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8" y="3497344"/>
            <a:ext cx="4883513" cy="325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7864" y="1663389"/>
            <a:ext cx="3667027" cy="296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91875" y="4870809"/>
            <a:ext cx="3809184" cy="1077218"/>
          </a:xfrm>
          <a:prstGeom prst="rect">
            <a:avLst/>
          </a:prstGeom>
          <a:noFill/>
        </p:spPr>
        <p:txBody>
          <a:bodyPr wrap="none" rtlCol="0">
            <a:spAutoFit/>
          </a:bodyPr>
          <a:lstStyle/>
          <a:p>
            <a:r>
              <a:rPr lang="en-US" sz="1600" dirty="0" smtClean="0"/>
              <a:t>Interestingly, over 4000 cars were </a:t>
            </a:r>
          </a:p>
          <a:p>
            <a:r>
              <a:rPr lang="en-US" sz="1600" dirty="0" smtClean="0"/>
              <a:t>sold in the US in 1900.  By, 1916 </a:t>
            </a:r>
          </a:p>
          <a:p>
            <a:r>
              <a:rPr lang="en-US" sz="1600" dirty="0" smtClean="0"/>
              <a:t>more cars than horses were </a:t>
            </a:r>
          </a:p>
          <a:p>
            <a:r>
              <a:rPr lang="en-US" sz="1600" dirty="0" smtClean="0"/>
              <a:t>registered in NYC</a:t>
            </a:r>
            <a:endParaRPr lang="en-US" sz="1600" dirty="0"/>
          </a:p>
        </p:txBody>
      </p:sp>
    </p:spTree>
    <p:custDataLst>
      <p:tags r:id="rId1"/>
    </p:custDataLst>
    <p:extLst>
      <p:ext uri="{BB962C8B-B14F-4D97-AF65-F5344CB8AC3E}">
        <p14:creationId xmlns:p14="http://schemas.microsoft.com/office/powerpoint/2010/main" val="3270308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[insert the day’s agenda here]</a:t>
            </a:r>
            <a:endParaRPr lang="en-US" dirty="0"/>
          </a:p>
        </p:txBody>
      </p:sp>
      <p:sp>
        <p:nvSpPr>
          <p:cNvPr id="4" name="Slide Number Placeholder 3"/>
          <p:cNvSpPr>
            <a:spLocks noGrp="1"/>
          </p:cNvSpPr>
          <p:nvPr>
            <p:ph type="sldNum" sz="quarter" idx="12"/>
          </p:nvPr>
        </p:nvSpPr>
        <p:spPr/>
        <p:txBody>
          <a:bodyPr/>
          <a:lstStyle/>
          <a:p>
            <a:fld id="{FFB06579-6CCF-7C4D-B6F0-BA91F2277934}" type="slidenum">
              <a:rPr lang="en-US" smtClean="0"/>
              <a:t>2</a:t>
            </a:fld>
            <a:endParaRPr lang="en-US"/>
          </a:p>
        </p:txBody>
      </p:sp>
    </p:spTree>
    <p:extLst>
      <p:ext uri="{BB962C8B-B14F-4D97-AF65-F5344CB8AC3E}">
        <p14:creationId xmlns:p14="http://schemas.microsoft.com/office/powerpoint/2010/main" val="353809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Cases of Short Sightedness</a:t>
            </a:r>
            <a:endParaRPr lang="en-US" dirty="0"/>
          </a:p>
        </p:txBody>
      </p:sp>
      <p:sp>
        <p:nvSpPr>
          <p:cNvPr id="3" name="Content Placeholder 2"/>
          <p:cNvSpPr>
            <a:spLocks noGrp="1"/>
          </p:cNvSpPr>
          <p:nvPr>
            <p:ph idx="1"/>
          </p:nvPr>
        </p:nvSpPr>
        <p:spPr>
          <a:xfrm>
            <a:off x="0" y="1143000"/>
            <a:ext cx="5407212" cy="2495746"/>
          </a:xfrm>
        </p:spPr>
        <p:txBody>
          <a:bodyPr>
            <a:normAutofit/>
          </a:bodyPr>
          <a:lstStyle/>
          <a:p>
            <a:pPr marL="0" indent="0">
              <a:buNone/>
            </a:pPr>
            <a:r>
              <a:rPr lang="en-US" sz="1800" dirty="0"/>
              <a:t>The Quartz </a:t>
            </a:r>
            <a:r>
              <a:rPr lang="en-US" sz="1800" dirty="0" smtClean="0"/>
              <a:t>Crisis/Revolution</a:t>
            </a:r>
          </a:p>
          <a:p>
            <a:pPr lvl="1" indent="-342900"/>
            <a:r>
              <a:rPr lang="en-US" sz="1600" dirty="0" smtClean="0"/>
              <a:t>Swiss watchmaking industry dominated the global market after WWII</a:t>
            </a:r>
          </a:p>
          <a:p>
            <a:pPr lvl="1" indent="-342900"/>
            <a:r>
              <a:rPr lang="en-US" sz="1600" dirty="0" smtClean="0"/>
              <a:t>In 1960, they held over 50% market share</a:t>
            </a:r>
          </a:p>
          <a:p>
            <a:pPr lvl="1" indent="-342900"/>
            <a:r>
              <a:rPr lang="en-US" sz="1600" dirty="0" smtClean="0"/>
              <a:t>New quartz technology was introduced in the late 1960’s- Swiss firms ignored</a:t>
            </a:r>
          </a:p>
          <a:p>
            <a:pPr lvl="1" indent="-342900"/>
            <a:r>
              <a:rPr lang="en-US" sz="1600" dirty="0" smtClean="0"/>
              <a:t>By 1970’s, US &amp; Japan firms dominated and Swiss firms had less than 10% of market</a:t>
            </a:r>
          </a:p>
          <a:p>
            <a:endParaRPr lang="en-US" sz="1800" dirty="0"/>
          </a:p>
          <a:p>
            <a:endParaRPr lang="en-US" sz="1800" dirty="0" smtClean="0"/>
          </a:p>
        </p:txBody>
      </p:sp>
      <p:sp>
        <p:nvSpPr>
          <p:cNvPr id="4" name="Slide Number Placeholder 3"/>
          <p:cNvSpPr>
            <a:spLocks noGrp="1"/>
          </p:cNvSpPr>
          <p:nvPr>
            <p:ph type="sldNum" sz="quarter" idx="11"/>
          </p:nvPr>
        </p:nvSpPr>
        <p:spPr/>
        <p:txBody>
          <a:bodyPr/>
          <a:lstStyle/>
          <a:p>
            <a:fld id="{B430D8A9-3FAC-4A0A-A1D1-E9F72B2FBCFB}" type="slidenum">
              <a:rPr lang="en-US" smtClean="0"/>
              <a:pPr/>
              <a:t>20</a:t>
            </a:fld>
            <a:endParaRPr lang="en-US"/>
          </a:p>
        </p:txBody>
      </p:sp>
      <p:sp>
        <p:nvSpPr>
          <p:cNvPr id="5" name="TextBox 4"/>
          <p:cNvSpPr txBox="1"/>
          <p:nvPr/>
        </p:nvSpPr>
        <p:spPr>
          <a:xfrm>
            <a:off x="5091875" y="5115911"/>
            <a:ext cx="3913444" cy="830997"/>
          </a:xfrm>
          <a:prstGeom prst="rect">
            <a:avLst/>
          </a:prstGeom>
          <a:noFill/>
        </p:spPr>
        <p:txBody>
          <a:bodyPr wrap="none" rtlCol="0">
            <a:spAutoFit/>
          </a:bodyPr>
          <a:lstStyle/>
          <a:p>
            <a:r>
              <a:rPr lang="en-US" sz="1600" dirty="0" smtClean="0"/>
              <a:t>Interestingly, the Quartz technology</a:t>
            </a:r>
          </a:p>
          <a:p>
            <a:r>
              <a:rPr lang="en-US" sz="1600" dirty="0" smtClean="0"/>
              <a:t>was first developed by Max Hetzel, </a:t>
            </a:r>
          </a:p>
          <a:p>
            <a:r>
              <a:rPr lang="en-US" sz="1600" dirty="0" smtClean="0"/>
              <a:t>a Swiss engineer!</a:t>
            </a:r>
          </a:p>
        </p:txBody>
      </p:sp>
      <p:pic>
        <p:nvPicPr>
          <p:cNvPr id="1034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1881" y="1168922"/>
            <a:ext cx="2833431" cy="392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04" y="3522665"/>
            <a:ext cx="4649574" cy="266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807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Suspend Disbelief:  Technology</a:t>
            </a:r>
            <a:endParaRPr lang="en-US" dirty="0"/>
          </a:p>
        </p:txBody>
      </p:sp>
      <p:sp>
        <p:nvSpPr>
          <p:cNvPr id="3" name="Content Placeholder 2"/>
          <p:cNvSpPr>
            <a:spLocks noGrp="1"/>
          </p:cNvSpPr>
          <p:nvPr>
            <p:ph idx="1"/>
          </p:nvPr>
        </p:nvSpPr>
        <p:spPr>
          <a:xfrm>
            <a:off x="381000" y="1143000"/>
            <a:ext cx="8382000" cy="1854200"/>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Aft>
                <a:spcPct val="0"/>
              </a:spcAft>
              <a:buFont typeface="Times" pitchFamily="-80" charset="0"/>
            </a:pPr>
            <a:r>
              <a:rPr lang="en-US" sz="2400" dirty="0">
                <a:solidFill>
                  <a:srgbClr val="0070C0"/>
                </a:solidFill>
              </a:rPr>
              <a:t>Communication</a:t>
            </a:r>
          </a:p>
          <a:p>
            <a:pPr lvl="1" fontAlgn="base">
              <a:spcAft>
                <a:spcPct val="0"/>
              </a:spcAft>
              <a:buFont typeface="Times" pitchFamily="-80" charset="0"/>
              <a:buChar char="•"/>
            </a:pPr>
            <a:r>
              <a:rPr lang="en-US" sz="2000" dirty="0">
                <a:solidFill>
                  <a:schemeClr val="tx1"/>
                </a:solidFill>
              </a:rPr>
              <a:t>No Internet, e-commerce or email </a:t>
            </a:r>
          </a:p>
          <a:p>
            <a:pPr lvl="1" fontAlgn="base">
              <a:spcAft>
                <a:spcPct val="0"/>
              </a:spcAft>
              <a:buFont typeface="Times" pitchFamily="-80" charset="0"/>
              <a:buChar char="•"/>
            </a:pPr>
            <a:r>
              <a:rPr lang="en-US" sz="2000" dirty="0">
                <a:solidFill>
                  <a:schemeClr val="tx1"/>
                </a:solidFill>
              </a:rPr>
              <a:t>AT&amp;T had phone monopoly </a:t>
            </a:r>
          </a:p>
          <a:p>
            <a:pPr lvl="1" fontAlgn="base">
              <a:spcAft>
                <a:spcPct val="0"/>
              </a:spcAft>
              <a:buFont typeface="Times" pitchFamily="-80" charset="0"/>
              <a:buChar char="•"/>
            </a:pPr>
            <a:r>
              <a:rPr lang="en-US" sz="2000" dirty="0">
                <a:solidFill>
                  <a:schemeClr val="tx1"/>
                </a:solidFill>
              </a:rPr>
              <a:t>Car phones – late 1980’s</a:t>
            </a:r>
          </a:p>
          <a:p>
            <a:pPr lvl="1" fontAlgn="base">
              <a:spcAft>
                <a:spcPct val="0"/>
              </a:spcAft>
              <a:buFont typeface="Times" pitchFamily="-80" charset="0"/>
              <a:buChar char="•"/>
            </a:pPr>
            <a:endParaRPr lang="en-US" sz="2000" dirty="0">
              <a:solidFill>
                <a:schemeClr val="tx1"/>
              </a:solidFill>
            </a:endParaRPr>
          </a:p>
        </p:txBody>
      </p:sp>
      <p:pic>
        <p:nvPicPr>
          <p:cNvPr id="8" name="Picture 7"/>
          <p:cNvPicPr>
            <a:picLocks noChangeAspect="1"/>
          </p:cNvPicPr>
          <p:nvPr/>
        </p:nvPicPr>
        <p:blipFill>
          <a:blip r:embed="rId4" cstate="print"/>
          <a:stretch>
            <a:fillRect/>
          </a:stretch>
        </p:blipFill>
        <p:spPr>
          <a:xfrm>
            <a:off x="6158337" y="1227425"/>
            <a:ext cx="2411340" cy="4626201"/>
          </a:xfrm>
          <a:prstGeom prst="rect">
            <a:avLst/>
          </a:prstGeom>
        </p:spPr>
      </p:pic>
      <p:sp>
        <p:nvSpPr>
          <p:cNvPr id="9" name="Content Placeholder 2"/>
          <p:cNvSpPr txBox="1">
            <a:spLocks/>
          </p:cNvSpPr>
          <p:nvPr/>
        </p:nvSpPr>
        <p:spPr bwMode="auto">
          <a:xfrm>
            <a:off x="355600" y="3086100"/>
            <a:ext cx="8382000" cy="280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Times" pitchFamily="-80" charset="0"/>
              <a:buChar char="•"/>
              <a:defRPr sz="2400">
                <a:solidFill>
                  <a:srgbClr val="0070C0"/>
                </a:solidFill>
                <a:latin typeface="+mn-lt"/>
                <a:ea typeface="+mn-ea"/>
                <a:cs typeface="+mn-cs"/>
              </a:defRPr>
            </a:lvl1pPr>
            <a:lvl2pPr marL="742950" indent="-285750" algn="l" rtl="0" eaLnBrk="1" fontAlgn="base" hangingPunct="1">
              <a:spcBef>
                <a:spcPct val="20000"/>
              </a:spcBef>
              <a:spcAft>
                <a:spcPct val="0"/>
              </a:spcAft>
              <a:buFont typeface="Times" pitchFamily="-80" charset="0"/>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Times" pitchFamily="-80" charset="0"/>
              <a:buChar char="•"/>
              <a:defRPr sz="1700">
                <a:solidFill>
                  <a:schemeClr val="tx1"/>
                </a:solidFill>
                <a:latin typeface="+mn-lt"/>
                <a:ea typeface="+mn-ea"/>
              </a:defRPr>
            </a:lvl3pPr>
            <a:lvl4pPr marL="1600200" indent="-228600" algn="l" rtl="0" eaLnBrk="1" fontAlgn="base" hangingPunct="1">
              <a:spcBef>
                <a:spcPct val="20000"/>
              </a:spcBef>
              <a:spcAft>
                <a:spcPct val="0"/>
              </a:spcAft>
              <a:buFont typeface="Times" pitchFamily="-80" charset="0"/>
              <a:buChar char="•"/>
              <a:defRPr sz="1400">
                <a:solidFill>
                  <a:schemeClr val="tx1"/>
                </a:solidFill>
                <a:latin typeface="+mn-lt"/>
                <a:ea typeface="+mn-ea"/>
              </a:defRPr>
            </a:lvl4pPr>
            <a:lvl5pPr marL="20574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5pPr>
            <a:lvl6pPr marL="25146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6pPr>
            <a:lvl7pPr marL="29718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7pPr>
            <a:lvl8pPr marL="34290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8pPr>
            <a:lvl9pPr marL="38862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9pPr>
          </a:lstStyle>
          <a:p>
            <a:r>
              <a:rPr lang="en-US" dirty="0" smtClean="0"/>
              <a:t>Technology Adoption – in 1982</a:t>
            </a:r>
          </a:p>
          <a:p>
            <a:pPr lvl="1"/>
            <a:r>
              <a:rPr lang="en-US" dirty="0" smtClean="0"/>
              <a:t>Microwaves were in 14% of homes</a:t>
            </a:r>
          </a:p>
          <a:p>
            <a:pPr lvl="1"/>
            <a:r>
              <a:rPr lang="en-US" dirty="0" smtClean="0"/>
              <a:t>VCR’s in &lt; 1%</a:t>
            </a:r>
          </a:p>
          <a:p>
            <a:pPr lvl="1"/>
            <a:endParaRPr lang="en-US" dirty="0" smtClean="0"/>
          </a:p>
          <a:p>
            <a:r>
              <a:rPr lang="en-US" dirty="0" smtClean="0"/>
              <a:t>Consumer Electronics</a:t>
            </a:r>
          </a:p>
          <a:p>
            <a:pPr lvl="1"/>
            <a:r>
              <a:rPr lang="en-US" dirty="0" smtClean="0"/>
              <a:t>Digitization &amp; miniaturization</a:t>
            </a:r>
            <a:endParaRPr lang="en-US" dirty="0"/>
          </a:p>
        </p:txBody>
      </p:sp>
      <p:sp>
        <p:nvSpPr>
          <p:cNvPr id="5" name="Slide Number Placeholder 4"/>
          <p:cNvSpPr>
            <a:spLocks noGrp="1"/>
          </p:cNvSpPr>
          <p:nvPr>
            <p:ph type="sldNum" sz="quarter" idx="12"/>
          </p:nvPr>
        </p:nvSpPr>
        <p:spPr/>
        <p:txBody>
          <a:bodyPr/>
          <a:lstStyle/>
          <a:p>
            <a:fld id="{FFB06579-6CCF-7C4D-B6F0-BA91F2277934}" type="slidenum">
              <a:rPr lang="en-US" smtClean="0"/>
              <a:t>21</a:t>
            </a:fld>
            <a:endParaRPr lang="en-US"/>
          </a:p>
        </p:txBody>
      </p:sp>
    </p:spTree>
    <p:custDataLst>
      <p:tags r:id="rId1"/>
    </p:custDataLst>
    <p:extLst>
      <p:ext uri="{BB962C8B-B14F-4D97-AF65-F5344CB8AC3E}">
        <p14:creationId xmlns:p14="http://schemas.microsoft.com/office/powerpoint/2010/main" val="3279926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64154" y="228600"/>
            <a:ext cx="7057263" cy="838200"/>
          </a:xfrm>
        </p:spPr>
        <p:txBody>
          <a:bodyPr/>
          <a:lstStyle/>
          <a:p>
            <a:pPr algn="ctr"/>
            <a:r>
              <a:rPr lang="en-US" dirty="0" smtClean="0"/>
              <a:t>US Technology Adoption Rates from 1900 to 2005</a:t>
            </a:r>
            <a:endParaRPr lang="en-US" dirty="0"/>
          </a:p>
        </p:txBody>
      </p:sp>
      <p:pic>
        <p:nvPicPr>
          <p:cNvPr id="7" name="Picture 6" descr="Screen shot 2011-06-08 at 3.09.36 PM.png"/>
          <p:cNvPicPr>
            <a:picLocks noChangeAspect="1"/>
          </p:cNvPicPr>
          <p:nvPr/>
        </p:nvPicPr>
        <p:blipFill>
          <a:blip r:embed="rId4" cstate="print"/>
          <a:stretch>
            <a:fillRect/>
          </a:stretch>
        </p:blipFill>
        <p:spPr>
          <a:xfrm>
            <a:off x="121920" y="1444114"/>
            <a:ext cx="8801100" cy="4795701"/>
          </a:xfrm>
          <a:prstGeom prst="rect">
            <a:avLst/>
          </a:prstGeom>
        </p:spPr>
      </p:pic>
      <p:sp>
        <p:nvSpPr>
          <p:cNvPr id="8" name="TextBox 7"/>
          <p:cNvSpPr txBox="1"/>
          <p:nvPr/>
        </p:nvSpPr>
        <p:spPr>
          <a:xfrm>
            <a:off x="1569862" y="6348836"/>
            <a:ext cx="6782776" cy="400110"/>
          </a:xfrm>
          <a:prstGeom prst="rect">
            <a:avLst/>
          </a:prstGeom>
          <a:noFill/>
        </p:spPr>
        <p:txBody>
          <a:bodyPr wrap="none" rtlCol="0">
            <a:spAutoFit/>
          </a:bodyPr>
          <a:lstStyle/>
          <a:p>
            <a:r>
              <a:rPr lang="en-US" sz="1000" dirty="0" smtClean="0"/>
              <a:t>Source: Source: Catlett, Charlie, “Technology adoption rates: historical perspective,” </a:t>
            </a:r>
          </a:p>
          <a:p>
            <a:r>
              <a:rPr lang="en-US" sz="1000" dirty="0" smtClean="0"/>
              <a:t>International Science Grid This Week, Argonne National Laboratory, http://www.isgtw.org/?pid=1001793, accessed June 2011.</a:t>
            </a:r>
            <a:endParaRPr lang="en-US" sz="1000" dirty="0"/>
          </a:p>
        </p:txBody>
      </p:sp>
      <p:sp>
        <p:nvSpPr>
          <p:cNvPr id="2" name="Slide Number Placeholder 1"/>
          <p:cNvSpPr>
            <a:spLocks noGrp="1"/>
          </p:cNvSpPr>
          <p:nvPr>
            <p:ph type="sldNum" sz="quarter" idx="12"/>
          </p:nvPr>
        </p:nvSpPr>
        <p:spPr/>
        <p:txBody>
          <a:bodyPr/>
          <a:lstStyle/>
          <a:p>
            <a:fld id="{FFB06579-6CCF-7C4D-B6F0-BA91F2277934}" type="slidenum">
              <a:rPr lang="en-US" smtClean="0"/>
              <a:t>22</a:t>
            </a:fld>
            <a:endParaRPr lang="en-US"/>
          </a:p>
        </p:txBody>
      </p:sp>
    </p:spTree>
    <p:custDataLst>
      <p:tags r:id="rId1"/>
    </p:custDataLst>
    <p:extLst>
      <p:ext uri="{BB962C8B-B14F-4D97-AF65-F5344CB8AC3E}">
        <p14:creationId xmlns:p14="http://schemas.microsoft.com/office/powerpoint/2010/main" val="42762463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314218" y="1356814"/>
            <a:ext cx="8547930" cy="4634581"/>
          </a:xfrm>
          <a:prstGeom prst="rect">
            <a:avLst/>
          </a:prstGeom>
        </p:spPr>
      </p:pic>
      <p:sp>
        <p:nvSpPr>
          <p:cNvPr id="6" name="TextBox 5"/>
          <p:cNvSpPr txBox="1"/>
          <p:nvPr/>
        </p:nvSpPr>
        <p:spPr>
          <a:xfrm>
            <a:off x="893440" y="6068543"/>
            <a:ext cx="6737742" cy="276999"/>
          </a:xfrm>
          <a:prstGeom prst="rect">
            <a:avLst/>
          </a:prstGeom>
          <a:noFill/>
        </p:spPr>
        <p:txBody>
          <a:bodyPr wrap="none" rtlCol="0">
            <a:spAutoFit/>
          </a:bodyPr>
          <a:lstStyle/>
          <a:p>
            <a:r>
              <a:rPr lang="en-US" sz="1200" dirty="0" smtClean="0"/>
              <a:t>Source: http://</a:t>
            </a:r>
            <a:r>
              <a:rPr lang="en-US" sz="1200" dirty="0" err="1" smtClean="0"/>
              <a:t>thenextweb.com</a:t>
            </a:r>
            <a:r>
              <a:rPr lang="en-US" sz="1200" dirty="0" smtClean="0"/>
              <a:t>/</a:t>
            </a:r>
            <a:r>
              <a:rPr lang="en-US" sz="1200" dirty="0" err="1" smtClean="0"/>
              <a:t>shareables</a:t>
            </a:r>
            <a:r>
              <a:rPr lang="en-US" sz="1200" dirty="0" smtClean="0"/>
              <a:t>/2010/03/21/20gb-1980-32gb-2010-pic/   </a:t>
            </a:r>
            <a:endParaRPr lang="en-US" sz="1200" dirty="0"/>
          </a:p>
        </p:txBody>
      </p:sp>
      <p:sp>
        <p:nvSpPr>
          <p:cNvPr id="7" name="Title 1"/>
          <p:cNvSpPr txBox="1">
            <a:spLocks/>
          </p:cNvSpPr>
          <p:nvPr/>
        </p:nvSpPr>
        <p:spPr bwMode="auto">
          <a:xfrm>
            <a:off x="622300" y="254000"/>
            <a:ext cx="8382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rgbClr val="004578"/>
                </a:solidFill>
                <a:latin typeface="+mj-lt"/>
                <a:ea typeface="+mj-ea"/>
                <a:cs typeface="+mj-cs"/>
              </a:defRPr>
            </a:lvl1pPr>
            <a:lvl2pPr algn="l" rtl="0" eaLnBrk="1" fontAlgn="base" hangingPunct="1">
              <a:spcBef>
                <a:spcPct val="0"/>
              </a:spcBef>
              <a:spcAft>
                <a:spcPct val="0"/>
              </a:spcAft>
              <a:defRPr sz="2400" b="1">
                <a:solidFill>
                  <a:srgbClr val="004578"/>
                </a:solidFill>
                <a:latin typeface="Verdana" pitchFamily="-80" charset="0"/>
                <a:ea typeface="ＭＳ Ｐゴシック" pitchFamily="-80" charset="-128"/>
              </a:defRPr>
            </a:lvl2pPr>
            <a:lvl3pPr algn="l" rtl="0" eaLnBrk="1" fontAlgn="base" hangingPunct="1">
              <a:spcBef>
                <a:spcPct val="0"/>
              </a:spcBef>
              <a:spcAft>
                <a:spcPct val="0"/>
              </a:spcAft>
              <a:defRPr sz="2400" b="1">
                <a:solidFill>
                  <a:srgbClr val="004578"/>
                </a:solidFill>
                <a:latin typeface="Verdana" pitchFamily="-80" charset="0"/>
                <a:ea typeface="ＭＳ Ｐゴシック" pitchFamily="-80" charset="-128"/>
              </a:defRPr>
            </a:lvl3pPr>
            <a:lvl4pPr algn="l" rtl="0" eaLnBrk="1" fontAlgn="base" hangingPunct="1">
              <a:spcBef>
                <a:spcPct val="0"/>
              </a:spcBef>
              <a:spcAft>
                <a:spcPct val="0"/>
              </a:spcAft>
              <a:defRPr sz="2400" b="1">
                <a:solidFill>
                  <a:srgbClr val="004578"/>
                </a:solidFill>
                <a:latin typeface="Verdana" pitchFamily="-80" charset="0"/>
                <a:ea typeface="ＭＳ Ｐゴシック" pitchFamily="-80" charset="-128"/>
              </a:defRPr>
            </a:lvl4pPr>
            <a:lvl5pPr algn="l" rtl="0" eaLnBrk="1" fontAlgn="base" hangingPunct="1">
              <a:spcBef>
                <a:spcPct val="0"/>
              </a:spcBef>
              <a:spcAft>
                <a:spcPct val="0"/>
              </a:spcAft>
              <a:defRPr sz="2400" b="1">
                <a:solidFill>
                  <a:srgbClr val="004578"/>
                </a:solidFill>
                <a:latin typeface="Verdana" pitchFamily="-80" charset="0"/>
                <a:ea typeface="ＭＳ Ｐゴシック" pitchFamily="-80" charset="-128"/>
              </a:defRPr>
            </a:lvl5pPr>
            <a:lvl6pPr marL="457200" algn="l" rtl="0" eaLnBrk="1" fontAlgn="base" hangingPunct="1">
              <a:spcBef>
                <a:spcPct val="0"/>
              </a:spcBef>
              <a:spcAft>
                <a:spcPct val="0"/>
              </a:spcAft>
              <a:defRPr sz="2400" b="1">
                <a:solidFill>
                  <a:srgbClr val="004578"/>
                </a:solidFill>
                <a:latin typeface="Verdana" pitchFamily="-80" charset="0"/>
                <a:ea typeface="ＭＳ Ｐゴシック" pitchFamily="-80" charset="-128"/>
              </a:defRPr>
            </a:lvl6pPr>
            <a:lvl7pPr marL="914400" algn="l" rtl="0" eaLnBrk="1" fontAlgn="base" hangingPunct="1">
              <a:spcBef>
                <a:spcPct val="0"/>
              </a:spcBef>
              <a:spcAft>
                <a:spcPct val="0"/>
              </a:spcAft>
              <a:defRPr sz="2400" b="1">
                <a:solidFill>
                  <a:srgbClr val="004578"/>
                </a:solidFill>
                <a:latin typeface="Verdana" pitchFamily="-80" charset="0"/>
                <a:ea typeface="ＭＳ Ｐゴシック" pitchFamily="-80" charset="-128"/>
              </a:defRPr>
            </a:lvl7pPr>
            <a:lvl8pPr marL="1371600" algn="l" rtl="0" eaLnBrk="1" fontAlgn="base" hangingPunct="1">
              <a:spcBef>
                <a:spcPct val="0"/>
              </a:spcBef>
              <a:spcAft>
                <a:spcPct val="0"/>
              </a:spcAft>
              <a:defRPr sz="2400" b="1">
                <a:solidFill>
                  <a:srgbClr val="004578"/>
                </a:solidFill>
                <a:latin typeface="Verdana" pitchFamily="-80" charset="0"/>
                <a:ea typeface="ＭＳ Ｐゴシック" pitchFamily="-80" charset="-128"/>
              </a:defRPr>
            </a:lvl8pPr>
            <a:lvl9pPr marL="1828800" algn="l" rtl="0" eaLnBrk="1" fontAlgn="base" hangingPunct="1">
              <a:spcBef>
                <a:spcPct val="0"/>
              </a:spcBef>
              <a:spcAft>
                <a:spcPct val="0"/>
              </a:spcAft>
              <a:defRPr sz="2400" b="1">
                <a:solidFill>
                  <a:srgbClr val="004578"/>
                </a:solidFill>
                <a:latin typeface="Verdana" pitchFamily="-80" charset="0"/>
                <a:ea typeface="ＭＳ Ｐゴシック" pitchFamily="-80" charset="-128"/>
              </a:defRPr>
            </a:lvl9pPr>
          </a:lstStyle>
          <a:p>
            <a:r>
              <a:rPr lang="en-US" dirty="0" smtClean="0"/>
              <a:t>Suspend Disbelief:  Technology</a:t>
            </a:r>
            <a:endParaRPr lang="en-US" dirty="0"/>
          </a:p>
        </p:txBody>
      </p:sp>
      <p:grpSp>
        <p:nvGrpSpPr>
          <p:cNvPr id="4" name="Group 3"/>
          <p:cNvGrpSpPr/>
          <p:nvPr/>
        </p:nvGrpSpPr>
        <p:grpSpPr>
          <a:xfrm>
            <a:off x="6668730" y="290692"/>
            <a:ext cx="2454303" cy="3298867"/>
            <a:chOff x="6668730" y="290692"/>
            <a:chExt cx="2454303" cy="3298867"/>
          </a:xfrm>
        </p:grpSpPr>
        <p:pic>
          <p:nvPicPr>
            <p:cNvPr id="2" name="Picture 1" descr="Screen shot 2011-04-13 at 5.46.51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8730" y="397786"/>
              <a:ext cx="2274011" cy="3191773"/>
            </a:xfrm>
            <a:prstGeom prst="rect">
              <a:avLst/>
            </a:prstGeom>
          </p:spPr>
        </p:pic>
        <p:sp>
          <p:nvSpPr>
            <p:cNvPr id="3" name="TextBox 2"/>
            <p:cNvSpPr txBox="1"/>
            <p:nvPr/>
          </p:nvSpPr>
          <p:spPr>
            <a:xfrm>
              <a:off x="7786234" y="290692"/>
              <a:ext cx="1336799" cy="646331"/>
            </a:xfrm>
            <a:prstGeom prst="rect">
              <a:avLst/>
            </a:prstGeom>
            <a:noFill/>
          </p:spPr>
          <p:txBody>
            <a:bodyPr wrap="none" rtlCol="0">
              <a:spAutoFit/>
            </a:bodyPr>
            <a:lstStyle/>
            <a:p>
              <a:r>
                <a:rPr lang="en-US" dirty="0" smtClean="0"/>
                <a:t>2011 </a:t>
              </a:r>
            </a:p>
            <a:p>
              <a:r>
                <a:rPr lang="en-US" dirty="0" smtClean="0"/>
                <a:t>32GB $54</a:t>
              </a:r>
              <a:endParaRPr lang="en-US" dirty="0"/>
            </a:p>
          </p:txBody>
        </p:sp>
      </p:grpSp>
      <p:sp>
        <p:nvSpPr>
          <p:cNvPr id="8" name="Slide Number Placeholder 7"/>
          <p:cNvSpPr>
            <a:spLocks noGrp="1"/>
          </p:cNvSpPr>
          <p:nvPr>
            <p:ph type="sldNum" sz="quarter" idx="12"/>
          </p:nvPr>
        </p:nvSpPr>
        <p:spPr/>
        <p:txBody>
          <a:bodyPr/>
          <a:lstStyle/>
          <a:p>
            <a:fld id="{FFB06579-6CCF-7C4D-B6F0-BA91F2277934}" type="slidenum">
              <a:rPr lang="en-US" smtClean="0"/>
              <a:t>23</a:t>
            </a:fld>
            <a:endParaRPr lang="en-US"/>
          </a:p>
        </p:txBody>
      </p:sp>
    </p:spTree>
    <p:custDataLst>
      <p:tags r:id="rId1"/>
    </p:custDataLst>
    <p:extLst>
      <p:ext uri="{BB962C8B-B14F-4D97-AF65-F5344CB8AC3E}">
        <p14:creationId xmlns:p14="http://schemas.microsoft.com/office/powerpoint/2010/main" val="258638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Suspend Disbelief:  Economics </a:t>
            </a:r>
            <a:endParaRPr lang="en-US" dirty="0"/>
          </a:p>
        </p:txBody>
      </p:sp>
      <p:sp>
        <p:nvSpPr>
          <p:cNvPr id="3" name="Content Placeholder 2"/>
          <p:cNvSpPr>
            <a:spLocks noGrp="1"/>
          </p:cNvSpPr>
          <p:nvPr>
            <p:ph idx="1"/>
          </p:nvPr>
        </p:nvSpPr>
        <p:spPr>
          <a:xfrm>
            <a:off x="381000" y="922644"/>
            <a:ext cx="8382000" cy="1211684"/>
          </a:xfrm>
        </p:spPr>
        <p:txBody>
          <a:bodyPr>
            <a:normAutofit/>
          </a:bodyPr>
          <a:lstStyle/>
          <a:p>
            <a:r>
              <a:rPr lang="en-US" sz="2800" dirty="0" smtClean="0"/>
              <a:t>Global Trade 1981</a:t>
            </a:r>
          </a:p>
          <a:p>
            <a:pPr lvl="1"/>
            <a:r>
              <a:rPr lang="en-US" sz="2400" dirty="0" smtClean="0"/>
              <a:t>Just under 2/3 of all containers came via East Coast ports</a:t>
            </a:r>
          </a:p>
          <a:p>
            <a:pPr marL="0" indent="0">
              <a:buNone/>
            </a:pPr>
            <a:endParaRPr lang="en-US" sz="2800" dirty="0" smtClean="0"/>
          </a:p>
          <a:p>
            <a:pPr marL="0" indent="0">
              <a:buNone/>
            </a:pPr>
            <a:endParaRPr lang="en-US" sz="2800" dirty="0"/>
          </a:p>
        </p:txBody>
      </p:sp>
      <p:pic>
        <p:nvPicPr>
          <p:cNvPr id="6" name="Picture 5" descr="Screen shot 2011-04-12 at 4.40.50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8661" y="2025956"/>
            <a:ext cx="5963185" cy="4557415"/>
          </a:xfrm>
          <a:prstGeom prst="rect">
            <a:avLst/>
          </a:prstGeom>
        </p:spPr>
      </p:pic>
      <p:sp>
        <p:nvSpPr>
          <p:cNvPr id="5" name="Slide Number Placeholder 4"/>
          <p:cNvSpPr>
            <a:spLocks noGrp="1"/>
          </p:cNvSpPr>
          <p:nvPr>
            <p:ph type="sldNum" sz="quarter" idx="12"/>
          </p:nvPr>
        </p:nvSpPr>
        <p:spPr/>
        <p:txBody>
          <a:bodyPr/>
          <a:lstStyle/>
          <a:p>
            <a:fld id="{FFB06579-6CCF-7C4D-B6F0-BA91F2277934}" type="slidenum">
              <a:rPr lang="en-US" smtClean="0"/>
              <a:t>24</a:t>
            </a:fld>
            <a:endParaRPr lang="en-US"/>
          </a:p>
        </p:txBody>
      </p:sp>
    </p:spTree>
    <p:custDataLst>
      <p:tags r:id="rId1"/>
    </p:custDataLst>
    <p:extLst>
      <p:ext uri="{BB962C8B-B14F-4D97-AF65-F5344CB8AC3E}">
        <p14:creationId xmlns:p14="http://schemas.microsoft.com/office/powerpoint/2010/main" val="35009001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Suspend Disbelief:  Economics </a:t>
            </a:r>
            <a:endParaRPr lang="en-US" dirty="0"/>
          </a:p>
        </p:txBody>
      </p:sp>
      <p:sp>
        <p:nvSpPr>
          <p:cNvPr id="5" name="Content Placeholder 2"/>
          <p:cNvSpPr txBox="1">
            <a:spLocks/>
          </p:cNvSpPr>
          <p:nvPr/>
        </p:nvSpPr>
        <p:spPr bwMode="auto">
          <a:xfrm>
            <a:off x="264105" y="1279724"/>
            <a:ext cx="8382000" cy="188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Times" pitchFamily="-80" charset="0"/>
              <a:buChar char="•"/>
              <a:defRPr sz="2400">
                <a:solidFill>
                  <a:srgbClr val="0070C0"/>
                </a:solidFill>
                <a:latin typeface="+mn-lt"/>
                <a:ea typeface="+mn-ea"/>
                <a:cs typeface="+mn-cs"/>
              </a:defRPr>
            </a:lvl1pPr>
            <a:lvl2pPr marL="742950" indent="-285750" algn="l" rtl="0" eaLnBrk="1" fontAlgn="base" hangingPunct="1">
              <a:spcBef>
                <a:spcPct val="20000"/>
              </a:spcBef>
              <a:spcAft>
                <a:spcPct val="0"/>
              </a:spcAft>
              <a:buFont typeface="Times" pitchFamily="-80" charset="0"/>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Times" pitchFamily="-80" charset="0"/>
              <a:buChar char="•"/>
              <a:defRPr sz="1700">
                <a:solidFill>
                  <a:schemeClr val="tx1"/>
                </a:solidFill>
                <a:latin typeface="+mn-lt"/>
                <a:ea typeface="+mn-ea"/>
              </a:defRPr>
            </a:lvl3pPr>
            <a:lvl4pPr marL="1600200" indent="-228600" algn="l" rtl="0" eaLnBrk="1" fontAlgn="base" hangingPunct="1">
              <a:spcBef>
                <a:spcPct val="20000"/>
              </a:spcBef>
              <a:spcAft>
                <a:spcPct val="0"/>
              </a:spcAft>
              <a:buFont typeface="Times" pitchFamily="-80" charset="0"/>
              <a:buChar char="•"/>
              <a:defRPr sz="1400">
                <a:solidFill>
                  <a:schemeClr val="tx1"/>
                </a:solidFill>
                <a:latin typeface="+mn-lt"/>
                <a:ea typeface="+mn-ea"/>
              </a:defRPr>
            </a:lvl4pPr>
            <a:lvl5pPr marL="20574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5pPr>
            <a:lvl6pPr marL="25146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6pPr>
            <a:lvl7pPr marL="29718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7pPr>
            <a:lvl8pPr marL="34290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8pPr>
            <a:lvl9pPr marL="3886200" indent="-228600" algn="l" rtl="0" eaLnBrk="1" fontAlgn="base" hangingPunct="1">
              <a:spcBef>
                <a:spcPct val="20000"/>
              </a:spcBef>
              <a:spcAft>
                <a:spcPct val="0"/>
              </a:spcAft>
              <a:buFont typeface="Times" pitchFamily="-80" charset="0"/>
              <a:buChar char="•"/>
              <a:defRPr sz="1100">
                <a:solidFill>
                  <a:schemeClr val="tx1"/>
                </a:solidFill>
                <a:latin typeface="+mn-lt"/>
                <a:ea typeface="+mn-ea"/>
              </a:defRPr>
            </a:lvl9pPr>
          </a:lstStyle>
          <a:p>
            <a:r>
              <a:rPr lang="en-US" dirty="0" smtClean="0"/>
              <a:t>Changes in Industries</a:t>
            </a:r>
          </a:p>
          <a:p>
            <a:pPr lvl="1"/>
            <a:r>
              <a:rPr lang="en-US" dirty="0" smtClean="0"/>
              <a:t>Large ones have fallen - Bookstores</a:t>
            </a:r>
          </a:p>
          <a:p>
            <a:pPr lvl="1"/>
            <a:r>
              <a:rPr lang="en-US" dirty="0" smtClean="0"/>
              <a:t>New ones have emerged (and are changing) - Amazon</a:t>
            </a:r>
          </a:p>
          <a:p>
            <a:pPr lvl="1"/>
            <a:r>
              <a:rPr lang="en-US" dirty="0" smtClean="0"/>
              <a:t>Some have come and gone – VHS Rental </a:t>
            </a:r>
          </a:p>
          <a:p>
            <a:endParaRPr lang="en-US" dirty="0"/>
          </a:p>
        </p:txBody>
      </p:sp>
      <p:pic>
        <p:nvPicPr>
          <p:cNvPr id="100354" name="Picture 2"/>
          <p:cNvPicPr>
            <a:picLocks noChangeAspect="1" noChangeArrowheads="1"/>
          </p:cNvPicPr>
          <p:nvPr/>
        </p:nvPicPr>
        <p:blipFill>
          <a:blip r:embed="rId4" cstate="print"/>
          <a:srcRect/>
          <a:stretch>
            <a:fillRect/>
          </a:stretch>
        </p:blipFill>
        <p:spPr bwMode="auto">
          <a:xfrm>
            <a:off x="266700" y="2981325"/>
            <a:ext cx="2857500" cy="2857500"/>
          </a:xfrm>
          <a:prstGeom prst="rect">
            <a:avLst/>
          </a:prstGeom>
          <a:noFill/>
          <a:ln w="9525">
            <a:noFill/>
            <a:miter lim="800000"/>
            <a:headEnd/>
            <a:tailEnd/>
          </a:ln>
        </p:spPr>
      </p:pic>
      <p:pic>
        <p:nvPicPr>
          <p:cNvPr id="100355" name="Picture 3"/>
          <p:cNvPicPr>
            <a:picLocks noChangeAspect="1" noChangeArrowheads="1"/>
          </p:cNvPicPr>
          <p:nvPr/>
        </p:nvPicPr>
        <p:blipFill>
          <a:blip r:embed="rId5" cstate="print"/>
          <a:srcRect/>
          <a:stretch>
            <a:fillRect/>
          </a:stretch>
        </p:blipFill>
        <p:spPr bwMode="auto">
          <a:xfrm>
            <a:off x="6215063" y="3838575"/>
            <a:ext cx="2733675" cy="1676400"/>
          </a:xfrm>
          <a:prstGeom prst="rect">
            <a:avLst/>
          </a:prstGeom>
          <a:noFill/>
          <a:ln w="9525">
            <a:noFill/>
            <a:miter lim="800000"/>
            <a:headEnd/>
            <a:tailEnd/>
          </a:ln>
        </p:spPr>
      </p:pic>
      <p:pic>
        <p:nvPicPr>
          <p:cNvPr id="100356" name="Picture 4"/>
          <p:cNvPicPr>
            <a:picLocks noChangeAspect="1" noChangeArrowheads="1"/>
          </p:cNvPicPr>
          <p:nvPr/>
        </p:nvPicPr>
        <p:blipFill>
          <a:blip r:embed="rId6" cstate="print"/>
          <a:srcRect/>
          <a:stretch>
            <a:fillRect/>
          </a:stretch>
        </p:blipFill>
        <p:spPr bwMode="auto">
          <a:xfrm>
            <a:off x="3233738" y="3057525"/>
            <a:ext cx="2314575" cy="1981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FB06579-6CCF-7C4D-B6F0-BA91F2277934}" type="slidenum">
              <a:rPr lang="en-US" smtClean="0"/>
              <a:t>25</a:t>
            </a:fld>
            <a:endParaRPr lang="en-US"/>
          </a:p>
        </p:txBody>
      </p:sp>
    </p:spTree>
    <p:custDataLst>
      <p:tags r:id="rId1"/>
    </p:custDataLst>
    <p:extLst>
      <p:ext uri="{BB962C8B-B14F-4D97-AF65-F5344CB8AC3E}">
        <p14:creationId xmlns:p14="http://schemas.microsoft.com/office/powerpoint/2010/main" val="3647487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Suspend Disbelief:  Political</a:t>
            </a:r>
            <a:endParaRPr lang="en-US" dirty="0"/>
          </a:p>
        </p:txBody>
      </p:sp>
      <p:sp>
        <p:nvSpPr>
          <p:cNvPr id="3" name="Content Placeholder 2"/>
          <p:cNvSpPr>
            <a:spLocks noGrp="1"/>
          </p:cNvSpPr>
          <p:nvPr>
            <p:ph idx="1"/>
          </p:nvPr>
        </p:nvSpPr>
        <p:spPr>
          <a:xfrm>
            <a:off x="381000" y="1143000"/>
            <a:ext cx="8382000" cy="2438400"/>
          </a:xfrm>
        </p:spPr>
        <p:txBody>
          <a:bodyPr>
            <a:normAutofit/>
          </a:bodyPr>
          <a:lstStyle/>
          <a:p>
            <a:r>
              <a:rPr lang="en-US" sz="2000" dirty="0" smtClean="0"/>
              <a:t>1980 Communism </a:t>
            </a:r>
            <a:r>
              <a:rPr lang="en-US" sz="2000" dirty="0"/>
              <a:t>was </a:t>
            </a:r>
            <a:r>
              <a:rPr lang="en-US" sz="2000" dirty="0" smtClean="0"/>
              <a:t>alive and well</a:t>
            </a:r>
            <a:endParaRPr lang="en-US" sz="2000" dirty="0"/>
          </a:p>
          <a:p>
            <a:pPr lvl="1"/>
            <a:r>
              <a:rPr lang="en-US" sz="1800" dirty="0" smtClean="0"/>
              <a:t>1983</a:t>
            </a:r>
            <a:r>
              <a:rPr lang="en-US" sz="1800" dirty="0"/>
              <a:t>, Princeton University professor Stephen Cohen described the Soviet system as </a:t>
            </a:r>
            <a:r>
              <a:rPr lang="en-US" sz="1800" dirty="0" smtClean="0"/>
              <a:t>“remarkably </a:t>
            </a:r>
            <a:r>
              <a:rPr lang="en-US" sz="1800" dirty="0"/>
              <a:t>stable</a:t>
            </a:r>
            <a:r>
              <a:rPr lang="en-US" sz="1800" dirty="0" smtClean="0"/>
              <a:t>.”</a:t>
            </a:r>
          </a:p>
          <a:p>
            <a:pPr lvl="1"/>
            <a:r>
              <a:rPr lang="en-US" sz="1800" dirty="0" smtClean="0"/>
              <a:t>1989 Berlin Wall falls </a:t>
            </a:r>
            <a:endParaRPr lang="en-US" sz="1800" dirty="0"/>
          </a:p>
          <a:p>
            <a:r>
              <a:rPr lang="en-US" sz="2000" dirty="0" smtClean="0"/>
              <a:t>Deregulation of Transportation</a:t>
            </a:r>
          </a:p>
          <a:p>
            <a:pPr lvl="1"/>
            <a:r>
              <a:rPr lang="en-US" sz="1800" dirty="0" smtClean="0"/>
              <a:t>1980 - Staggers Act, Motor Carrier Act</a:t>
            </a:r>
          </a:p>
          <a:p>
            <a:pPr lvl="1"/>
            <a:r>
              <a:rPr lang="en-US" sz="1800" dirty="0"/>
              <a:t>1986 - Surface Freight Forwarder Deregulation </a:t>
            </a:r>
            <a:r>
              <a:rPr lang="en-US" sz="1800" dirty="0" smtClean="0"/>
              <a:t>Act</a:t>
            </a:r>
          </a:p>
        </p:txBody>
      </p:sp>
      <p:grpSp>
        <p:nvGrpSpPr>
          <p:cNvPr id="7" name="Group 6"/>
          <p:cNvGrpSpPr/>
          <p:nvPr/>
        </p:nvGrpSpPr>
        <p:grpSpPr>
          <a:xfrm>
            <a:off x="1701800" y="3517900"/>
            <a:ext cx="5041900" cy="2578100"/>
            <a:chOff x="1701800" y="3403600"/>
            <a:chExt cx="5041900" cy="2578100"/>
          </a:xfrm>
        </p:grpSpPr>
        <p:pic>
          <p:nvPicPr>
            <p:cNvPr id="5" name="Picture 4"/>
            <p:cNvPicPr>
              <a:picLocks noChangeAspect="1"/>
            </p:cNvPicPr>
            <p:nvPr/>
          </p:nvPicPr>
          <p:blipFill>
            <a:blip r:embed="rId4" cstate="print"/>
            <a:stretch>
              <a:fillRect/>
            </a:stretch>
          </p:blipFill>
          <p:spPr>
            <a:xfrm>
              <a:off x="1701800" y="3403600"/>
              <a:ext cx="5041900" cy="2578100"/>
            </a:xfrm>
            <a:prstGeom prst="rect">
              <a:avLst/>
            </a:prstGeom>
          </p:spPr>
        </p:pic>
        <p:sp>
          <p:nvSpPr>
            <p:cNvPr id="6" name="TextBox 5"/>
            <p:cNvSpPr txBox="1"/>
            <p:nvPr/>
          </p:nvSpPr>
          <p:spPr>
            <a:xfrm>
              <a:off x="3365500" y="3492500"/>
              <a:ext cx="3224373" cy="646331"/>
            </a:xfrm>
            <a:prstGeom prst="rect">
              <a:avLst/>
            </a:prstGeom>
            <a:solidFill>
              <a:srgbClr val="CCFFCC"/>
            </a:solidFill>
          </p:spPr>
          <p:txBody>
            <a:bodyPr wrap="none" rtlCol="0">
              <a:spAutoFit/>
            </a:bodyPr>
            <a:lstStyle/>
            <a:p>
              <a:r>
                <a:rPr lang="en-US" dirty="0" smtClean="0"/>
                <a:t>Index of Revenue per Mile</a:t>
              </a:r>
              <a:br>
                <a:rPr lang="en-US" dirty="0" smtClean="0"/>
              </a:br>
              <a:r>
                <a:rPr lang="en-US" dirty="0" smtClean="0"/>
                <a:t>for US. Trucking in Real $</a:t>
              </a:r>
              <a:endParaRPr lang="en-US" dirty="0"/>
            </a:p>
          </p:txBody>
        </p:sp>
      </p:grpSp>
      <p:sp>
        <p:nvSpPr>
          <p:cNvPr id="8" name="Slide Number Placeholder 7"/>
          <p:cNvSpPr>
            <a:spLocks noGrp="1"/>
          </p:cNvSpPr>
          <p:nvPr>
            <p:ph type="sldNum" sz="quarter" idx="12"/>
          </p:nvPr>
        </p:nvSpPr>
        <p:spPr/>
        <p:txBody>
          <a:bodyPr/>
          <a:lstStyle/>
          <a:p>
            <a:fld id="{FFB06579-6CCF-7C4D-B6F0-BA91F2277934}" type="slidenum">
              <a:rPr lang="en-US" smtClean="0"/>
              <a:t>26</a:t>
            </a:fld>
            <a:endParaRPr lang="en-US"/>
          </a:p>
        </p:txBody>
      </p:sp>
    </p:spTree>
    <p:custDataLst>
      <p:tags r:id="rId1"/>
    </p:custDataLst>
    <p:extLst>
      <p:ext uri="{BB962C8B-B14F-4D97-AF65-F5344CB8AC3E}">
        <p14:creationId xmlns:p14="http://schemas.microsoft.com/office/powerpoint/2010/main" val="749603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Freight Flow Scenarios</a:t>
            </a:r>
            <a:endParaRPr lang="en-US" dirty="0"/>
          </a:p>
        </p:txBody>
      </p:sp>
      <p:sp>
        <p:nvSpPr>
          <p:cNvPr id="3" name="Content Placeholder 2"/>
          <p:cNvSpPr>
            <a:spLocks noGrp="1"/>
          </p:cNvSpPr>
          <p:nvPr>
            <p:ph idx="1"/>
          </p:nvPr>
        </p:nvSpPr>
        <p:spPr>
          <a:xfrm>
            <a:off x="1008180" y="1143000"/>
            <a:ext cx="7044170" cy="776230"/>
          </a:xfrm>
        </p:spPr>
        <p:txBody>
          <a:bodyPr>
            <a:normAutofit fontScale="85000" lnSpcReduction="20000"/>
          </a:bodyPr>
          <a:lstStyle/>
          <a:p>
            <a:pPr marL="0" indent="0" algn="ctr">
              <a:buNone/>
            </a:pPr>
            <a:r>
              <a:rPr lang="en-US" dirty="0" smtClean="0"/>
              <a:t>Just as a lot has happened over the last 30 years, a lot can happen in the next thirty!</a:t>
            </a:r>
          </a:p>
          <a:p>
            <a:pPr marL="0" indent="0" algn="ctr">
              <a:buNone/>
            </a:pPr>
            <a:endParaRPr lang="en-US" dirty="0" smtClean="0"/>
          </a:p>
        </p:txBody>
      </p:sp>
      <p:grpSp>
        <p:nvGrpSpPr>
          <p:cNvPr id="11" name="Group 10"/>
          <p:cNvGrpSpPr/>
          <p:nvPr/>
        </p:nvGrpSpPr>
        <p:grpSpPr>
          <a:xfrm>
            <a:off x="84925" y="2880688"/>
            <a:ext cx="8954353" cy="2952926"/>
            <a:chOff x="495475" y="1977887"/>
            <a:chExt cx="8059356" cy="2657778"/>
          </a:xfrm>
        </p:grpSpPr>
        <p:grpSp>
          <p:nvGrpSpPr>
            <p:cNvPr id="12" name="Group 11"/>
            <p:cNvGrpSpPr/>
            <p:nvPr/>
          </p:nvGrpSpPr>
          <p:grpSpPr>
            <a:xfrm>
              <a:off x="495475" y="1977887"/>
              <a:ext cx="8059356" cy="2651215"/>
              <a:chOff x="495475" y="1977887"/>
              <a:chExt cx="8059356" cy="2651215"/>
            </a:xfrm>
          </p:grpSpPr>
          <p:pic>
            <p:nvPicPr>
              <p:cNvPr id="14" name="Picture 29" descr="Untitled.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753824" y="2804806"/>
                <a:ext cx="1801007" cy="1824296"/>
              </a:xfrm>
              <a:prstGeom prst="rect">
                <a:avLst/>
              </a:prstGeom>
              <a:solidFill>
                <a:srgbClr val="FFFFFF"/>
              </a:solidFill>
              <a:ln w="9525">
                <a:noFill/>
                <a:miter lim="800000"/>
                <a:headEnd/>
                <a:tailEnd/>
              </a:ln>
            </p:spPr>
          </p:pic>
          <p:pic>
            <p:nvPicPr>
              <p:cNvPr id="15" name="Picture 13" descr="C:\Users\Roberto\Desktop\Naftastique.png"/>
              <p:cNvPicPr>
                <a:picLocks noChangeAspect="1" noChangeArrowheads="1"/>
              </p:cNvPicPr>
              <p:nvPr/>
            </p:nvPicPr>
            <p:blipFill>
              <a:blip r:embed="rId5" cstate="print"/>
              <a:srcRect/>
              <a:stretch>
                <a:fillRect/>
              </a:stretch>
            </p:blipFill>
            <p:spPr bwMode="auto">
              <a:xfrm>
                <a:off x="4707459" y="2062945"/>
                <a:ext cx="1584565" cy="1603224"/>
              </a:xfrm>
              <a:prstGeom prst="rect">
                <a:avLst/>
              </a:prstGeom>
              <a:noFill/>
              <a:ln w="9525">
                <a:noFill/>
                <a:miter lim="800000"/>
                <a:headEnd/>
                <a:tailEnd/>
              </a:ln>
            </p:spPr>
          </p:pic>
          <p:pic>
            <p:nvPicPr>
              <p:cNvPr id="16" name="Picture 14" descr="C:\Users\Roberto\Desktop\2010 08 26 Logo Order.png"/>
              <p:cNvPicPr>
                <a:picLocks noChangeAspect="1" noChangeArrowheads="1"/>
              </p:cNvPicPr>
              <p:nvPr/>
            </p:nvPicPr>
            <p:blipFill>
              <a:blip r:embed="rId6" cstate="print"/>
              <a:srcRect/>
              <a:stretch>
                <a:fillRect/>
              </a:stretch>
            </p:blipFill>
            <p:spPr bwMode="auto">
              <a:xfrm>
                <a:off x="495475" y="1977887"/>
                <a:ext cx="2174306" cy="1994268"/>
              </a:xfrm>
              <a:prstGeom prst="rect">
                <a:avLst/>
              </a:prstGeom>
              <a:noFill/>
              <a:ln w="9525">
                <a:noFill/>
                <a:miter lim="800000"/>
                <a:headEnd/>
                <a:tailEnd/>
              </a:ln>
            </p:spPr>
          </p:pic>
        </p:grpSp>
        <p:pic>
          <p:nvPicPr>
            <p:cNvPr id="13" name="Picture 12" descr="icon_millions_markets.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3729" y="3650662"/>
              <a:ext cx="2904142" cy="985003"/>
            </a:xfrm>
            <a:prstGeom prst="rect">
              <a:avLst/>
            </a:prstGeom>
          </p:spPr>
        </p:pic>
      </p:grpSp>
      <p:sp>
        <p:nvSpPr>
          <p:cNvPr id="5" name="Slide Number Placeholder 4"/>
          <p:cNvSpPr>
            <a:spLocks noGrp="1"/>
          </p:cNvSpPr>
          <p:nvPr>
            <p:ph type="sldNum" sz="quarter" idx="12"/>
          </p:nvPr>
        </p:nvSpPr>
        <p:spPr/>
        <p:txBody>
          <a:bodyPr/>
          <a:lstStyle/>
          <a:p>
            <a:fld id="{FFB06579-6CCF-7C4D-B6F0-BA91F2277934}" type="slidenum">
              <a:rPr lang="en-US" smtClean="0"/>
              <a:t>27</a:t>
            </a:fld>
            <a:endParaRPr lang="en-US"/>
          </a:p>
        </p:txBody>
      </p:sp>
    </p:spTree>
    <p:custDataLst>
      <p:tags r:id="rId1"/>
    </p:custDataLst>
    <p:extLst>
      <p:ext uri="{BB962C8B-B14F-4D97-AF65-F5344CB8AC3E}">
        <p14:creationId xmlns:p14="http://schemas.microsoft.com/office/powerpoint/2010/main" val="3909863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we will do?</a:t>
            </a:r>
            <a:endParaRPr lang="en-US" dirty="0"/>
          </a:p>
        </p:txBody>
      </p:sp>
      <p:sp>
        <p:nvSpPr>
          <p:cNvPr id="3" name="Content Placeholder 2"/>
          <p:cNvSpPr>
            <a:spLocks noGrp="1"/>
          </p:cNvSpPr>
          <p:nvPr>
            <p:ph idx="1"/>
          </p:nvPr>
        </p:nvSpPr>
        <p:spPr>
          <a:xfrm>
            <a:off x="381000" y="1143000"/>
            <a:ext cx="8552506" cy="4800600"/>
          </a:xfrm>
        </p:spPr>
        <p:txBody>
          <a:bodyPr>
            <a:normAutofit fontScale="77500" lnSpcReduction="20000"/>
          </a:bodyPr>
          <a:lstStyle/>
          <a:p>
            <a:pPr marL="0" indent="0" algn="ctr">
              <a:lnSpc>
                <a:spcPct val="120000"/>
              </a:lnSpc>
              <a:buNone/>
            </a:pPr>
            <a:r>
              <a:rPr lang="en-US" sz="4200" b="1" dirty="0" smtClean="0"/>
              <a:t>Conduct Divergent and Convergent Exercises</a:t>
            </a:r>
          </a:p>
          <a:p>
            <a:pPr>
              <a:lnSpc>
                <a:spcPct val="120000"/>
              </a:lnSpc>
            </a:pPr>
            <a:endParaRPr lang="en-US" sz="1200" dirty="0" smtClean="0"/>
          </a:p>
          <a:p>
            <a:pPr>
              <a:lnSpc>
                <a:spcPct val="120000"/>
              </a:lnSpc>
            </a:pPr>
            <a:r>
              <a:rPr lang="en-US" dirty="0" smtClean="0"/>
              <a:t>Concurrent Breakout Sessions</a:t>
            </a:r>
          </a:p>
          <a:p>
            <a:pPr lvl="1">
              <a:lnSpc>
                <a:spcPct val="120000"/>
              </a:lnSpc>
            </a:pPr>
            <a:r>
              <a:rPr lang="en-US" dirty="0" smtClean="0"/>
              <a:t>Each person has been assigned to one scenario</a:t>
            </a:r>
          </a:p>
          <a:p>
            <a:pPr lvl="1">
              <a:lnSpc>
                <a:spcPct val="120000"/>
              </a:lnSpc>
            </a:pPr>
            <a:r>
              <a:rPr lang="en-US" dirty="0" smtClean="0"/>
              <a:t>Facilitated brainstorming sessions</a:t>
            </a:r>
          </a:p>
          <a:p>
            <a:pPr lvl="1">
              <a:lnSpc>
                <a:spcPct val="120000"/>
              </a:lnSpc>
            </a:pPr>
            <a:r>
              <a:rPr lang="en-US" dirty="0" smtClean="0"/>
              <a:t>Consider potential freight infrastructure corridors &amp; initiatives</a:t>
            </a:r>
          </a:p>
          <a:p>
            <a:pPr lvl="1">
              <a:lnSpc>
                <a:spcPct val="120000"/>
              </a:lnSpc>
            </a:pPr>
            <a:r>
              <a:rPr lang="en-US" dirty="0" smtClean="0"/>
              <a:t>Objective is to develop and share insights!</a:t>
            </a:r>
          </a:p>
          <a:p>
            <a:pPr>
              <a:lnSpc>
                <a:spcPct val="120000"/>
              </a:lnSpc>
            </a:pPr>
            <a:r>
              <a:rPr lang="en-US" dirty="0" smtClean="0"/>
              <a:t>Collective Debrief</a:t>
            </a:r>
          </a:p>
          <a:p>
            <a:pPr lvl="1">
              <a:lnSpc>
                <a:spcPct val="120000"/>
              </a:lnSpc>
            </a:pPr>
            <a:r>
              <a:rPr lang="en-US" dirty="0" smtClean="0"/>
              <a:t>Identify robust investment strategies</a:t>
            </a:r>
          </a:p>
          <a:p>
            <a:pPr lvl="1">
              <a:lnSpc>
                <a:spcPct val="120000"/>
              </a:lnSpc>
            </a:pPr>
            <a:r>
              <a:rPr lang="en-US" dirty="0" smtClean="0"/>
              <a:t>Identify conditional strategies along with triggers</a:t>
            </a:r>
            <a:endParaRPr lang="en-US" dirty="0"/>
          </a:p>
        </p:txBody>
      </p:sp>
      <p:sp>
        <p:nvSpPr>
          <p:cNvPr id="5" name="Slide Number Placeholder 4"/>
          <p:cNvSpPr>
            <a:spLocks noGrp="1"/>
          </p:cNvSpPr>
          <p:nvPr>
            <p:ph type="sldNum" sz="quarter" idx="12"/>
          </p:nvPr>
        </p:nvSpPr>
        <p:spPr/>
        <p:txBody>
          <a:bodyPr/>
          <a:lstStyle/>
          <a:p>
            <a:fld id="{FFB06579-6CCF-7C4D-B6F0-BA91F2277934}" type="slidenum">
              <a:rPr lang="en-US" smtClean="0"/>
              <a:t>28</a:t>
            </a:fld>
            <a:endParaRPr lang="en-US"/>
          </a:p>
        </p:txBody>
      </p:sp>
    </p:spTree>
    <p:custDataLst>
      <p:tags r:id="rId1"/>
    </p:custDataLst>
    <p:extLst>
      <p:ext uri="{BB962C8B-B14F-4D97-AF65-F5344CB8AC3E}">
        <p14:creationId xmlns:p14="http://schemas.microsoft.com/office/powerpoint/2010/main" val="11307112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FFF Workshop</a:t>
            </a:r>
          </a:p>
        </p:txBody>
      </p:sp>
      <p:sp>
        <p:nvSpPr>
          <p:cNvPr id="5" name="Rectangle 4"/>
          <p:cNvSpPr/>
          <p:nvPr/>
        </p:nvSpPr>
        <p:spPr bwMode="auto">
          <a:xfrm>
            <a:off x="2743200" y="1295400"/>
            <a:ext cx="2057400" cy="6096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600" dirty="0">
                <a:ea typeface="ＭＳ Ｐゴシック" pitchFamily="-80" charset="-128"/>
              </a:rPr>
              <a:t>Process Overview (ALL)</a:t>
            </a:r>
          </a:p>
        </p:txBody>
      </p:sp>
      <p:grpSp>
        <p:nvGrpSpPr>
          <p:cNvPr id="15" name="Group 14"/>
          <p:cNvGrpSpPr/>
          <p:nvPr/>
        </p:nvGrpSpPr>
        <p:grpSpPr>
          <a:xfrm>
            <a:off x="719667" y="1905000"/>
            <a:ext cx="6178469" cy="1295400"/>
            <a:chOff x="719667" y="1905000"/>
            <a:chExt cx="6178469" cy="1295400"/>
          </a:xfrm>
        </p:grpSpPr>
        <p:sp>
          <p:nvSpPr>
            <p:cNvPr id="6" name="Oval 5"/>
            <p:cNvSpPr/>
            <p:nvPr/>
          </p:nvSpPr>
          <p:spPr bwMode="auto">
            <a:xfrm>
              <a:off x="719667" y="2286000"/>
              <a:ext cx="1566333" cy="914400"/>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100" dirty="0" smtClean="0">
                  <a:solidFill>
                    <a:srgbClr val="FFFFFF"/>
                  </a:solidFill>
                  <a:ea typeface="ＭＳ Ｐゴシック" pitchFamily="-80" charset="-128"/>
                </a:rPr>
                <a:t>Global</a:t>
              </a:r>
              <a:br>
                <a:rPr lang="en-US" sz="1100" dirty="0" smtClean="0">
                  <a:solidFill>
                    <a:srgbClr val="FFFFFF"/>
                  </a:solidFill>
                  <a:ea typeface="ＭＳ Ｐゴシック" pitchFamily="-80" charset="-128"/>
                </a:rPr>
              </a:br>
              <a:r>
                <a:rPr lang="en-US" sz="1100" dirty="0" smtClean="0">
                  <a:solidFill>
                    <a:srgbClr val="FFFFFF"/>
                  </a:solidFill>
                  <a:ea typeface="ＭＳ Ｐゴシック" pitchFamily="-80" charset="-128"/>
                </a:rPr>
                <a:t>Marketplace</a:t>
              </a:r>
              <a:endParaRPr lang="en-US" sz="1100" dirty="0">
                <a:solidFill>
                  <a:srgbClr val="FFFFFF"/>
                </a:solidFill>
                <a:ea typeface="ＭＳ Ｐゴシック" pitchFamily="-80" charset="-128"/>
              </a:endParaRPr>
            </a:p>
          </p:txBody>
        </p:sp>
        <p:sp>
          <p:nvSpPr>
            <p:cNvPr id="7" name="Oval 6"/>
            <p:cNvSpPr/>
            <p:nvPr/>
          </p:nvSpPr>
          <p:spPr bwMode="auto">
            <a:xfrm>
              <a:off x="2531533" y="2286000"/>
              <a:ext cx="1498600" cy="914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sz="1100" dirty="0" smtClean="0">
                <a:solidFill>
                  <a:schemeClr val="bg1"/>
                </a:solidFill>
                <a:ea typeface="ＭＳ Ｐゴシック" pitchFamily="-80" charset="-128"/>
              </a:endParaRPr>
            </a:p>
            <a:p>
              <a:pPr algn="ctr">
                <a:defRPr/>
              </a:pPr>
              <a:r>
                <a:rPr lang="en-US" sz="1100" dirty="0" err="1" smtClean="0">
                  <a:solidFill>
                    <a:schemeClr val="bg1"/>
                  </a:solidFill>
                  <a:ea typeface="ＭＳ Ｐゴシック" pitchFamily="-80" charset="-128"/>
                </a:rPr>
                <a:t>Naftastique</a:t>
              </a:r>
              <a:r>
                <a:rPr lang="en-US" sz="1100" dirty="0" smtClean="0">
                  <a:solidFill>
                    <a:schemeClr val="bg1"/>
                  </a:solidFill>
                  <a:ea typeface="ＭＳ Ｐゴシック" pitchFamily="-80" charset="-128"/>
                </a:rPr>
                <a:t>!</a:t>
              </a:r>
              <a:endParaRPr lang="en-US" sz="1100" dirty="0">
                <a:solidFill>
                  <a:schemeClr val="bg1"/>
                </a:solidFill>
                <a:ea typeface="ＭＳ Ｐゴシック" pitchFamily="-80" charset="-128"/>
              </a:endParaRPr>
            </a:p>
          </p:txBody>
        </p:sp>
        <p:sp>
          <p:nvSpPr>
            <p:cNvPr id="18439" name="Oval 7"/>
            <p:cNvSpPr>
              <a:spLocks noChangeArrowheads="1"/>
            </p:cNvSpPr>
            <p:nvPr/>
          </p:nvSpPr>
          <p:spPr bwMode="auto">
            <a:xfrm>
              <a:off x="4148667" y="2286000"/>
              <a:ext cx="1413933" cy="914400"/>
            </a:xfrm>
            <a:prstGeom prst="ellipse">
              <a:avLst/>
            </a:prstGeom>
            <a:solidFill>
              <a:schemeClr val="bg1">
                <a:lumMod val="50000"/>
              </a:schemeClr>
            </a:solidFill>
            <a:ln w="9525">
              <a:solidFill>
                <a:schemeClr val="tx1"/>
              </a:solidFill>
              <a:round/>
              <a:headEnd/>
              <a:tailEnd/>
            </a:ln>
          </p:spPr>
          <p:txBody>
            <a:bodyPr>
              <a:prstTxWarp prst="textNoShape">
                <a:avLst/>
              </a:prstTxWarp>
            </a:bodyPr>
            <a:lstStyle/>
            <a:p>
              <a:pPr algn="ctr"/>
              <a:r>
                <a:rPr lang="en-US" sz="1100" dirty="0" smtClean="0">
                  <a:solidFill>
                    <a:srgbClr val="FFFFFF"/>
                  </a:solidFill>
                </a:rPr>
                <a:t>Millions</a:t>
              </a:r>
            </a:p>
            <a:p>
              <a:pPr algn="ctr"/>
              <a:r>
                <a:rPr lang="en-US" sz="1100" dirty="0" smtClean="0">
                  <a:solidFill>
                    <a:srgbClr val="FFFFFF"/>
                  </a:solidFill>
                </a:rPr>
                <a:t>Of Markets</a:t>
              </a:r>
              <a:endParaRPr lang="en-US" sz="1100" dirty="0">
                <a:solidFill>
                  <a:srgbClr val="FFFFFF"/>
                </a:solidFill>
              </a:endParaRPr>
            </a:p>
          </p:txBody>
        </p:sp>
        <p:sp>
          <p:nvSpPr>
            <p:cNvPr id="18440" name="Oval 8"/>
            <p:cNvSpPr>
              <a:spLocks noChangeArrowheads="1"/>
            </p:cNvSpPr>
            <p:nvPr/>
          </p:nvSpPr>
          <p:spPr bwMode="auto">
            <a:xfrm>
              <a:off x="5638799" y="2286000"/>
              <a:ext cx="1259337" cy="914400"/>
            </a:xfrm>
            <a:prstGeom prst="ellipse">
              <a:avLst/>
            </a:prstGeom>
            <a:solidFill>
              <a:srgbClr val="02B631"/>
            </a:solidFill>
            <a:ln w="9525">
              <a:solidFill>
                <a:schemeClr val="tx1"/>
              </a:solidFill>
              <a:round/>
              <a:headEnd/>
              <a:tailEnd/>
            </a:ln>
          </p:spPr>
          <p:txBody>
            <a:bodyPr>
              <a:prstTxWarp prst="textNoShape">
                <a:avLst/>
              </a:prstTxWarp>
            </a:bodyPr>
            <a:lstStyle/>
            <a:p>
              <a:pPr algn="ctr"/>
              <a:r>
                <a:rPr lang="en-US" sz="1100" dirty="0" smtClean="0">
                  <a:solidFill>
                    <a:srgbClr val="FFFFFF"/>
                  </a:solidFill>
                </a:rPr>
                <a:t>One World Order</a:t>
              </a:r>
              <a:endParaRPr lang="en-US" sz="1100" dirty="0">
                <a:solidFill>
                  <a:srgbClr val="FFFFFF"/>
                </a:solidFill>
              </a:endParaRPr>
            </a:p>
          </p:txBody>
        </p:sp>
        <p:cxnSp>
          <p:nvCxnSpPr>
            <p:cNvPr id="18441" name="Straight Arrow Connector 10"/>
            <p:cNvCxnSpPr>
              <a:cxnSpLocks noChangeShapeType="1"/>
              <a:stCxn id="5" idx="2"/>
              <a:endCxn id="6" idx="7"/>
            </p:cNvCxnSpPr>
            <p:nvPr/>
          </p:nvCxnSpPr>
          <p:spPr bwMode="auto">
            <a:xfrm flipH="1">
              <a:off x="2056616" y="1905000"/>
              <a:ext cx="1715284" cy="514911"/>
            </a:xfrm>
            <a:prstGeom prst="straightConnector1">
              <a:avLst/>
            </a:prstGeom>
            <a:noFill/>
            <a:ln w="9525">
              <a:solidFill>
                <a:schemeClr val="tx1"/>
              </a:solidFill>
              <a:round/>
              <a:headEnd/>
              <a:tailEnd type="arrow" w="med" len="med"/>
            </a:ln>
          </p:spPr>
        </p:cxnSp>
        <p:cxnSp>
          <p:nvCxnSpPr>
            <p:cNvPr id="18442" name="Straight Arrow Connector 11"/>
            <p:cNvCxnSpPr>
              <a:cxnSpLocks noChangeShapeType="1"/>
              <a:stCxn id="5" idx="2"/>
              <a:endCxn id="7" idx="0"/>
            </p:cNvCxnSpPr>
            <p:nvPr/>
          </p:nvCxnSpPr>
          <p:spPr bwMode="auto">
            <a:xfrm flipH="1">
              <a:off x="3280833" y="1905000"/>
              <a:ext cx="491067" cy="381000"/>
            </a:xfrm>
            <a:prstGeom prst="straightConnector1">
              <a:avLst/>
            </a:prstGeom>
            <a:noFill/>
            <a:ln w="9525">
              <a:solidFill>
                <a:schemeClr val="tx1"/>
              </a:solidFill>
              <a:round/>
              <a:headEnd/>
              <a:tailEnd type="arrow" w="med" len="med"/>
            </a:ln>
          </p:spPr>
        </p:cxnSp>
        <p:cxnSp>
          <p:nvCxnSpPr>
            <p:cNvPr id="18443" name="Straight Arrow Connector 12"/>
            <p:cNvCxnSpPr>
              <a:cxnSpLocks noChangeShapeType="1"/>
              <a:stCxn id="5" idx="2"/>
              <a:endCxn id="18439" idx="0"/>
            </p:cNvCxnSpPr>
            <p:nvPr/>
          </p:nvCxnSpPr>
          <p:spPr bwMode="auto">
            <a:xfrm>
              <a:off x="3771900" y="1905000"/>
              <a:ext cx="1083734" cy="381000"/>
            </a:xfrm>
            <a:prstGeom prst="straightConnector1">
              <a:avLst/>
            </a:prstGeom>
            <a:noFill/>
            <a:ln w="9525">
              <a:solidFill>
                <a:schemeClr val="tx1"/>
              </a:solidFill>
              <a:round/>
              <a:headEnd/>
              <a:tailEnd type="arrow" w="med" len="med"/>
            </a:ln>
          </p:spPr>
        </p:cxnSp>
        <p:cxnSp>
          <p:nvCxnSpPr>
            <p:cNvPr id="18444" name="Straight Arrow Connector 13"/>
            <p:cNvCxnSpPr>
              <a:cxnSpLocks noChangeShapeType="1"/>
              <a:stCxn id="5" idx="2"/>
              <a:endCxn id="18440" idx="1"/>
            </p:cNvCxnSpPr>
            <p:nvPr/>
          </p:nvCxnSpPr>
          <p:spPr bwMode="auto">
            <a:xfrm>
              <a:off x="3771900" y="1905000"/>
              <a:ext cx="2051325" cy="514911"/>
            </a:xfrm>
            <a:prstGeom prst="straightConnector1">
              <a:avLst/>
            </a:prstGeom>
            <a:noFill/>
            <a:ln w="9525">
              <a:solidFill>
                <a:schemeClr val="tx1"/>
              </a:solidFill>
              <a:round/>
              <a:headEnd/>
              <a:tailEnd type="arrow" w="med" len="med"/>
            </a:ln>
          </p:spPr>
        </p:cxnSp>
      </p:grpSp>
      <p:grpSp>
        <p:nvGrpSpPr>
          <p:cNvPr id="17" name="Group 16"/>
          <p:cNvGrpSpPr/>
          <p:nvPr/>
        </p:nvGrpSpPr>
        <p:grpSpPr>
          <a:xfrm>
            <a:off x="795856" y="3962400"/>
            <a:ext cx="6214544" cy="609600"/>
            <a:chOff x="795856" y="3962400"/>
            <a:chExt cx="6214544" cy="609600"/>
          </a:xfrm>
        </p:grpSpPr>
        <p:sp>
          <p:nvSpPr>
            <p:cNvPr id="27" name="Document 26"/>
            <p:cNvSpPr/>
            <p:nvPr/>
          </p:nvSpPr>
          <p:spPr bwMode="auto">
            <a:xfrm>
              <a:off x="795856" y="3962400"/>
              <a:ext cx="1371600" cy="609600"/>
            </a:xfrm>
            <a:prstGeom prst="flowChartDocument">
              <a:avLst/>
            </a:prstGeom>
            <a:solidFill>
              <a:srgbClr val="17375E"/>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200" dirty="0">
                  <a:solidFill>
                    <a:srgbClr val="FFFFFF"/>
                  </a:solidFill>
                  <a:ea typeface="ＭＳ Ｐゴシック" pitchFamily="-80" charset="-128"/>
                </a:rPr>
                <a:t>Feedback &amp;/or Evaluation</a:t>
              </a:r>
            </a:p>
          </p:txBody>
        </p:sp>
        <p:sp>
          <p:nvSpPr>
            <p:cNvPr id="28" name="Document 27"/>
            <p:cNvSpPr/>
            <p:nvPr/>
          </p:nvSpPr>
          <p:spPr bwMode="auto">
            <a:xfrm>
              <a:off x="2590800" y="3962400"/>
              <a:ext cx="1371600" cy="609600"/>
            </a:xfrm>
            <a:prstGeom prst="flowChartDocument">
              <a:avLst/>
            </a:prstGeom>
            <a:solidFill>
              <a:srgbClr val="FF0000"/>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200" dirty="0">
                  <a:solidFill>
                    <a:schemeClr val="bg1"/>
                  </a:solidFill>
                  <a:ea typeface="ＭＳ Ｐゴシック" pitchFamily="-80" charset="-128"/>
                </a:rPr>
                <a:t>Feedback &amp;/or Evaluation</a:t>
              </a:r>
            </a:p>
          </p:txBody>
        </p:sp>
        <p:sp>
          <p:nvSpPr>
            <p:cNvPr id="18451" name="Document 28"/>
            <p:cNvSpPr>
              <a:spLocks noChangeArrowheads="1"/>
            </p:cNvSpPr>
            <p:nvPr/>
          </p:nvSpPr>
          <p:spPr bwMode="auto">
            <a:xfrm>
              <a:off x="4114800" y="3962400"/>
              <a:ext cx="1371600" cy="609600"/>
            </a:xfrm>
            <a:prstGeom prst="flowChartDocument">
              <a:avLst/>
            </a:prstGeom>
            <a:solidFill>
              <a:srgbClr val="7F7F7F"/>
            </a:solidFill>
            <a:ln w="9525">
              <a:solidFill>
                <a:schemeClr val="tx1"/>
              </a:solidFill>
              <a:round/>
              <a:headEnd/>
              <a:tailEnd/>
            </a:ln>
          </p:spPr>
          <p:txBody>
            <a:bodyPr>
              <a:prstTxWarp prst="textNoShape">
                <a:avLst/>
              </a:prstTxWarp>
            </a:bodyPr>
            <a:lstStyle/>
            <a:p>
              <a:pPr algn="ctr"/>
              <a:r>
                <a:rPr lang="en-US" sz="1200" dirty="0">
                  <a:solidFill>
                    <a:srgbClr val="FFFFFF"/>
                  </a:solidFill>
                </a:rPr>
                <a:t>Feedback &amp;/or Evaluation</a:t>
              </a:r>
            </a:p>
          </p:txBody>
        </p:sp>
        <p:sp>
          <p:nvSpPr>
            <p:cNvPr id="18452" name="Document 29"/>
            <p:cNvSpPr>
              <a:spLocks noChangeArrowheads="1"/>
            </p:cNvSpPr>
            <p:nvPr/>
          </p:nvSpPr>
          <p:spPr bwMode="auto">
            <a:xfrm>
              <a:off x="5638800" y="3962400"/>
              <a:ext cx="1371600" cy="609600"/>
            </a:xfrm>
            <a:prstGeom prst="flowChartDocument">
              <a:avLst/>
            </a:prstGeom>
            <a:solidFill>
              <a:srgbClr val="02B631"/>
            </a:solidFill>
            <a:ln w="9525">
              <a:solidFill>
                <a:schemeClr val="tx1"/>
              </a:solidFill>
              <a:round/>
              <a:headEnd/>
              <a:tailEnd/>
            </a:ln>
          </p:spPr>
          <p:txBody>
            <a:bodyPr>
              <a:prstTxWarp prst="textNoShape">
                <a:avLst/>
              </a:prstTxWarp>
            </a:bodyPr>
            <a:lstStyle/>
            <a:p>
              <a:pPr algn="ctr"/>
              <a:r>
                <a:rPr lang="en-US" sz="1200" dirty="0">
                  <a:solidFill>
                    <a:srgbClr val="FFFFFF"/>
                  </a:solidFill>
                </a:rPr>
                <a:t>Feedback &amp;/or Evaluation</a:t>
              </a:r>
            </a:p>
          </p:txBody>
        </p:sp>
      </p:grpSp>
      <p:grpSp>
        <p:nvGrpSpPr>
          <p:cNvPr id="18" name="Group 17"/>
          <p:cNvGrpSpPr/>
          <p:nvPr/>
        </p:nvGrpSpPr>
        <p:grpSpPr>
          <a:xfrm>
            <a:off x="1481656" y="4531699"/>
            <a:ext cx="4854778" cy="1666335"/>
            <a:chOff x="1481656" y="4531699"/>
            <a:chExt cx="4854778" cy="1666335"/>
          </a:xfrm>
        </p:grpSpPr>
        <p:sp>
          <p:nvSpPr>
            <p:cNvPr id="31" name="Rectangle 30"/>
            <p:cNvSpPr/>
            <p:nvPr/>
          </p:nvSpPr>
          <p:spPr bwMode="auto">
            <a:xfrm>
              <a:off x="3124200" y="5105400"/>
              <a:ext cx="1143000" cy="6858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600" dirty="0">
                  <a:ea typeface="ＭＳ Ｐゴシック" pitchFamily="-80" charset="-128"/>
                </a:rPr>
                <a:t>Debrief </a:t>
              </a:r>
            </a:p>
            <a:p>
              <a:pPr algn="ctr">
                <a:defRPr/>
              </a:pPr>
              <a:r>
                <a:rPr lang="en-US" sz="1600" dirty="0">
                  <a:ea typeface="ＭＳ Ｐゴシック" pitchFamily="-80" charset="-128"/>
                </a:rPr>
                <a:t>(ALL)</a:t>
              </a:r>
            </a:p>
          </p:txBody>
        </p:sp>
        <p:cxnSp>
          <p:nvCxnSpPr>
            <p:cNvPr id="18454" name="Straight Arrow Connector 31"/>
            <p:cNvCxnSpPr>
              <a:cxnSpLocks noChangeShapeType="1"/>
              <a:stCxn id="27" idx="2"/>
              <a:endCxn id="31" idx="0"/>
            </p:cNvCxnSpPr>
            <p:nvPr/>
          </p:nvCxnSpPr>
          <p:spPr bwMode="auto">
            <a:xfrm>
              <a:off x="1481656" y="4531699"/>
              <a:ext cx="2214044" cy="573701"/>
            </a:xfrm>
            <a:prstGeom prst="straightConnector1">
              <a:avLst/>
            </a:prstGeom>
            <a:noFill/>
            <a:ln w="9525">
              <a:solidFill>
                <a:schemeClr val="tx1"/>
              </a:solidFill>
              <a:round/>
              <a:headEnd/>
              <a:tailEnd type="arrow" w="med" len="med"/>
            </a:ln>
          </p:spPr>
        </p:cxnSp>
        <p:cxnSp>
          <p:nvCxnSpPr>
            <p:cNvPr id="18455" name="Straight Arrow Connector 34"/>
            <p:cNvCxnSpPr>
              <a:cxnSpLocks noChangeShapeType="1"/>
              <a:stCxn id="18451" idx="2"/>
              <a:endCxn id="31" idx="0"/>
            </p:cNvCxnSpPr>
            <p:nvPr/>
          </p:nvCxnSpPr>
          <p:spPr bwMode="auto">
            <a:xfrm rot="5400000">
              <a:off x="3961606" y="4266407"/>
              <a:ext cx="573087" cy="1104900"/>
            </a:xfrm>
            <a:prstGeom prst="straightConnector1">
              <a:avLst/>
            </a:prstGeom>
            <a:noFill/>
            <a:ln w="9525">
              <a:solidFill>
                <a:schemeClr val="tx1"/>
              </a:solidFill>
              <a:round/>
              <a:headEnd/>
              <a:tailEnd type="arrow" w="med" len="med"/>
            </a:ln>
          </p:spPr>
        </p:cxnSp>
        <p:cxnSp>
          <p:nvCxnSpPr>
            <p:cNvPr id="18456" name="Straight Arrow Connector 35"/>
            <p:cNvCxnSpPr>
              <a:cxnSpLocks noChangeShapeType="1"/>
              <a:stCxn id="28" idx="2"/>
              <a:endCxn id="31" idx="0"/>
            </p:cNvCxnSpPr>
            <p:nvPr/>
          </p:nvCxnSpPr>
          <p:spPr bwMode="auto">
            <a:xfrm rot="16200000" flipH="1">
              <a:off x="3199606" y="4609307"/>
              <a:ext cx="573087" cy="419100"/>
            </a:xfrm>
            <a:prstGeom prst="straightConnector1">
              <a:avLst/>
            </a:prstGeom>
            <a:noFill/>
            <a:ln w="9525">
              <a:solidFill>
                <a:schemeClr val="tx1"/>
              </a:solidFill>
              <a:round/>
              <a:headEnd/>
              <a:tailEnd type="arrow" w="med" len="med"/>
            </a:ln>
          </p:spPr>
        </p:cxnSp>
        <p:cxnSp>
          <p:nvCxnSpPr>
            <p:cNvPr id="18457" name="Straight Arrow Connector 36"/>
            <p:cNvCxnSpPr>
              <a:cxnSpLocks noChangeShapeType="1"/>
              <a:stCxn id="18452" idx="2"/>
              <a:endCxn id="31" idx="0"/>
            </p:cNvCxnSpPr>
            <p:nvPr/>
          </p:nvCxnSpPr>
          <p:spPr bwMode="auto">
            <a:xfrm rot="5400000">
              <a:off x="4723606" y="3504407"/>
              <a:ext cx="573087" cy="2628900"/>
            </a:xfrm>
            <a:prstGeom prst="straightConnector1">
              <a:avLst/>
            </a:prstGeom>
            <a:noFill/>
            <a:ln w="9525">
              <a:solidFill>
                <a:schemeClr val="tx1"/>
              </a:solidFill>
              <a:round/>
              <a:headEnd/>
              <a:tailEnd type="arrow" w="med" len="med"/>
            </a:ln>
          </p:spPr>
        </p:cxnSp>
        <p:sp>
          <p:nvSpPr>
            <p:cNvPr id="77" name="TextBox 76"/>
            <p:cNvSpPr txBox="1"/>
            <p:nvPr/>
          </p:nvSpPr>
          <p:spPr>
            <a:xfrm>
              <a:off x="4779619" y="5120816"/>
              <a:ext cx="1556815" cy="1077218"/>
            </a:xfrm>
            <a:prstGeom prst="rect">
              <a:avLst/>
            </a:prstGeom>
            <a:solidFill>
              <a:srgbClr val="FFFF66"/>
            </a:solidFill>
            <a:ln>
              <a:solidFill>
                <a:schemeClr val="tx1"/>
              </a:solidFill>
            </a:ln>
          </p:spPr>
          <p:txBody>
            <a:bodyPr wrap="square">
              <a:spAutoFit/>
            </a:bodyPr>
            <a:lstStyle/>
            <a:p>
              <a:pPr>
                <a:buFont typeface="Arial"/>
                <a:buChar char="•"/>
                <a:defRPr/>
              </a:pPr>
              <a:r>
                <a:rPr lang="en-US" sz="1600" dirty="0"/>
                <a:t>No Brainers</a:t>
              </a:r>
            </a:p>
            <a:p>
              <a:pPr>
                <a:buFont typeface="Arial"/>
                <a:buChar char="•"/>
                <a:defRPr/>
              </a:pPr>
              <a:r>
                <a:rPr lang="en-US" sz="1600" dirty="0"/>
                <a:t>No Gainers</a:t>
              </a:r>
            </a:p>
            <a:p>
              <a:pPr>
                <a:buFont typeface="Arial"/>
                <a:buChar char="•"/>
                <a:defRPr/>
              </a:pPr>
              <a:r>
                <a:rPr lang="en-US" sz="1600" dirty="0"/>
                <a:t>No Regrets</a:t>
              </a:r>
            </a:p>
            <a:p>
              <a:pPr>
                <a:buFont typeface="Arial"/>
                <a:buChar char="•"/>
                <a:defRPr/>
              </a:pPr>
              <a:r>
                <a:rPr lang="en-US" sz="1600" dirty="0"/>
                <a:t>Contingencies</a:t>
              </a:r>
            </a:p>
          </p:txBody>
        </p:sp>
        <p:cxnSp>
          <p:nvCxnSpPr>
            <p:cNvPr id="18459" name="Curved Connector 78"/>
            <p:cNvCxnSpPr>
              <a:cxnSpLocks noChangeShapeType="1"/>
              <a:stCxn id="31" idx="3"/>
              <a:endCxn id="77" idx="1"/>
            </p:cNvCxnSpPr>
            <p:nvPr/>
          </p:nvCxnSpPr>
          <p:spPr bwMode="auto">
            <a:xfrm>
              <a:off x="4267200" y="5448300"/>
              <a:ext cx="512419" cy="211125"/>
            </a:xfrm>
            <a:prstGeom prst="curvedConnector3">
              <a:avLst>
                <a:gd name="adj1" fmla="val 50000"/>
              </a:avLst>
            </a:prstGeom>
            <a:noFill/>
            <a:ln w="9525">
              <a:solidFill>
                <a:schemeClr val="tx1"/>
              </a:solidFill>
              <a:round/>
              <a:headEnd/>
              <a:tailEnd type="arrow" w="med" len="med"/>
            </a:ln>
          </p:spPr>
        </p:cxnSp>
      </p:grpSp>
      <p:grpSp>
        <p:nvGrpSpPr>
          <p:cNvPr id="19" name="Group 18"/>
          <p:cNvGrpSpPr/>
          <p:nvPr/>
        </p:nvGrpSpPr>
        <p:grpSpPr>
          <a:xfrm>
            <a:off x="7010400" y="2133600"/>
            <a:ext cx="2044700" cy="3657600"/>
            <a:chOff x="7010400" y="2133600"/>
            <a:chExt cx="2044700" cy="3657600"/>
          </a:xfrm>
        </p:grpSpPr>
        <p:sp>
          <p:nvSpPr>
            <p:cNvPr id="18460" name="TextBox 82"/>
            <p:cNvSpPr txBox="1">
              <a:spLocks noChangeArrowheads="1"/>
            </p:cNvSpPr>
            <p:nvPr/>
          </p:nvSpPr>
          <p:spPr bwMode="auto">
            <a:xfrm>
              <a:off x="7535863" y="2362200"/>
              <a:ext cx="1262062" cy="646113"/>
            </a:xfrm>
            <a:prstGeom prst="rect">
              <a:avLst/>
            </a:prstGeom>
            <a:noFill/>
            <a:ln w="9525">
              <a:noFill/>
              <a:miter lim="800000"/>
              <a:headEnd/>
              <a:tailEnd/>
            </a:ln>
          </p:spPr>
          <p:txBody>
            <a:bodyPr wrap="none">
              <a:prstTxWarp prst="textNoShape">
                <a:avLst/>
              </a:prstTxWarp>
              <a:spAutoFit/>
            </a:bodyPr>
            <a:lstStyle/>
            <a:p>
              <a:pPr algn="ctr"/>
              <a:r>
                <a:rPr lang="en-US" sz="1800"/>
                <a:t>Scenario </a:t>
              </a:r>
            </a:p>
            <a:p>
              <a:pPr algn="ctr"/>
              <a:r>
                <a:rPr lang="en-US" sz="1800"/>
                <a:t>Immersion</a:t>
              </a:r>
            </a:p>
          </p:txBody>
        </p:sp>
        <p:sp>
          <p:nvSpPr>
            <p:cNvPr id="18461" name="TextBox 83"/>
            <p:cNvSpPr txBox="1">
              <a:spLocks noChangeArrowheads="1"/>
            </p:cNvSpPr>
            <p:nvPr/>
          </p:nvSpPr>
          <p:spPr bwMode="auto">
            <a:xfrm>
              <a:off x="7485063" y="3505200"/>
              <a:ext cx="1365250" cy="646113"/>
            </a:xfrm>
            <a:prstGeom prst="rect">
              <a:avLst/>
            </a:prstGeom>
            <a:noFill/>
            <a:ln w="9525">
              <a:noFill/>
              <a:miter lim="800000"/>
              <a:headEnd/>
              <a:tailEnd/>
            </a:ln>
          </p:spPr>
          <p:txBody>
            <a:bodyPr wrap="none">
              <a:prstTxWarp prst="textNoShape">
                <a:avLst/>
              </a:prstTxWarp>
              <a:spAutoFit/>
            </a:bodyPr>
            <a:lstStyle/>
            <a:p>
              <a:pPr algn="ctr"/>
              <a:r>
                <a:rPr lang="en-US" sz="1800"/>
                <a:t>Evaluation </a:t>
              </a:r>
            </a:p>
            <a:p>
              <a:pPr algn="ctr"/>
              <a:r>
                <a:rPr lang="en-US" sz="1800"/>
                <a:t>Mechanism</a:t>
              </a:r>
            </a:p>
          </p:txBody>
        </p:sp>
        <p:sp>
          <p:nvSpPr>
            <p:cNvPr id="18462" name="Right Brace 84"/>
            <p:cNvSpPr>
              <a:spLocks/>
            </p:cNvSpPr>
            <p:nvPr/>
          </p:nvSpPr>
          <p:spPr bwMode="auto">
            <a:xfrm>
              <a:off x="7010400" y="2133600"/>
              <a:ext cx="228600" cy="1143000"/>
            </a:xfrm>
            <a:prstGeom prst="rightBrace">
              <a:avLst>
                <a:gd name="adj1" fmla="val 8333"/>
                <a:gd name="adj2" fmla="val 50000"/>
              </a:avLst>
            </a:prstGeom>
            <a:noFill/>
            <a:ln w="9525">
              <a:solidFill>
                <a:schemeClr val="tx1"/>
              </a:solidFill>
              <a:round/>
              <a:headEnd/>
              <a:tailEnd/>
            </a:ln>
          </p:spPr>
          <p:txBody>
            <a:bodyPr>
              <a:prstTxWarp prst="textNoShape">
                <a:avLst/>
              </a:prstTxWarp>
            </a:bodyPr>
            <a:lstStyle/>
            <a:p>
              <a:endParaRPr lang="en-US"/>
            </a:p>
          </p:txBody>
        </p:sp>
        <p:sp>
          <p:nvSpPr>
            <p:cNvPr id="18463" name="TextBox 85"/>
            <p:cNvSpPr txBox="1">
              <a:spLocks noChangeArrowheads="1"/>
            </p:cNvSpPr>
            <p:nvPr/>
          </p:nvSpPr>
          <p:spPr bwMode="auto">
            <a:xfrm>
              <a:off x="7280275" y="4778375"/>
              <a:ext cx="1774825" cy="923925"/>
            </a:xfrm>
            <a:prstGeom prst="rect">
              <a:avLst/>
            </a:prstGeom>
            <a:noFill/>
            <a:ln w="9525">
              <a:noFill/>
              <a:miter lim="800000"/>
              <a:headEnd/>
              <a:tailEnd/>
            </a:ln>
          </p:spPr>
          <p:txBody>
            <a:bodyPr wrap="none">
              <a:prstTxWarp prst="textNoShape">
                <a:avLst/>
              </a:prstTxWarp>
              <a:spAutoFit/>
            </a:bodyPr>
            <a:lstStyle/>
            <a:p>
              <a:pPr algn="ctr"/>
              <a:r>
                <a:rPr lang="en-US" sz="1800"/>
                <a:t>Convergence &amp; </a:t>
              </a:r>
            </a:p>
            <a:p>
              <a:pPr algn="ctr"/>
              <a:r>
                <a:rPr lang="en-US" sz="1800"/>
                <a:t>Reconciliation </a:t>
              </a:r>
            </a:p>
            <a:p>
              <a:pPr algn="ctr"/>
              <a:endParaRPr lang="en-US" sz="1800"/>
            </a:p>
          </p:txBody>
        </p:sp>
        <p:sp>
          <p:nvSpPr>
            <p:cNvPr id="18464" name="Right Brace 86"/>
            <p:cNvSpPr>
              <a:spLocks/>
            </p:cNvSpPr>
            <p:nvPr/>
          </p:nvSpPr>
          <p:spPr bwMode="auto">
            <a:xfrm>
              <a:off x="7010400" y="3352800"/>
              <a:ext cx="228600" cy="1143000"/>
            </a:xfrm>
            <a:prstGeom prst="rightBrace">
              <a:avLst>
                <a:gd name="adj1" fmla="val 8333"/>
                <a:gd name="adj2" fmla="val 50000"/>
              </a:avLst>
            </a:prstGeom>
            <a:noFill/>
            <a:ln w="9525">
              <a:solidFill>
                <a:schemeClr val="tx1"/>
              </a:solidFill>
              <a:round/>
              <a:headEnd/>
              <a:tailEnd/>
            </a:ln>
          </p:spPr>
          <p:txBody>
            <a:bodyPr>
              <a:prstTxWarp prst="textNoShape">
                <a:avLst/>
              </a:prstTxWarp>
            </a:bodyPr>
            <a:lstStyle/>
            <a:p>
              <a:endParaRPr lang="en-US"/>
            </a:p>
          </p:txBody>
        </p:sp>
        <p:sp>
          <p:nvSpPr>
            <p:cNvPr id="18465" name="Right Brace 98"/>
            <p:cNvSpPr>
              <a:spLocks/>
            </p:cNvSpPr>
            <p:nvPr/>
          </p:nvSpPr>
          <p:spPr bwMode="auto">
            <a:xfrm>
              <a:off x="7010400" y="4572000"/>
              <a:ext cx="228600" cy="1219200"/>
            </a:xfrm>
            <a:prstGeom prst="rightBrace">
              <a:avLst>
                <a:gd name="adj1" fmla="val 8321"/>
                <a:gd name="adj2" fmla="val 50000"/>
              </a:avLst>
            </a:prstGeom>
            <a:noFill/>
            <a:ln w="9525">
              <a:solidFill>
                <a:schemeClr val="tx1"/>
              </a:solidFill>
              <a:round/>
              <a:headEnd/>
              <a:tailEnd/>
            </a:ln>
          </p:spPr>
          <p:txBody>
            <a:bodyPr>
              <a:prstTxWarp prst="textNoShape">
                <a:avLst/>
              </a:prstTxWarp>
            </a:bodyPr>
            <a:lstStyle/>
            <a:p>
              <a:endParaRPr lang="en-US"/>
            </a:p>
          </p:txBody>
        </p:sp>
      </p:grpSp>
      <p:grpSp>
        <p:nvGrpSpPr>
          <p:cNvPr id="16" name="Group 15"/>
          <p:cNvGrpSpPr/>
          <p:nvPr/>
        </p:nvGrpSpPr>
        <p:grpSpPr>
          <a:xfrm>
            <a:off x="924926" y="3380411"/>
            <a:ext cx="5777153" cy="358045"/>
            <a:chOff x="924926" y="3380411"/>
            <a:chExt cx="5777153" cy="358045"/>
          </a:xfrm>
        </p:grpSpPr>
        <p:sp>
          <p:nvSpPr>
            <p:cNvPr id="23" name="Folded Corner 22"/>
            <p:cNvSpPr/>
            <p:nvPr/>
          </p:nvSpPr>
          <p:spPr bwMode="auto">
            <a:xfrm>
              <a:off x="924926" y="3380412"/>
              <a:ext cx="1030170" cy="315238"/>
            </a:xfrm>
            <a:prstGeom prst="foldedCorner">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200" dirty="0" smtClean="0">
                  <a:ea typeface="ＭＳ Ｐゴシック" pitchFamily="-80" charset="-128"/>
                </a:rPr>
                <a:t>Segments</a:t>
              </a:r>
              <a:endParaRPr lang="en-US" sz="1200" dirty="0">
                <a:ea typeface="ＭＳ Ｐゴシック" pitchFamily="-80" charset="-128"/>
              </a:endParaRPr>
            </a:p>
          </p:txBody>
        </p:sp>
        <p:sp>
          <p:nvSpPr>
            <p:cNvPr id="45" name="Folded Corner 44"/>
            <p:cNvSpPr/>
            <p:nvPr/>
          </p:nvSpPr>
          <p:spPr bwMode="auto">
            <a:xfrm>
              <a:off x="2697177" y="3380411"/>
              <a:ext cx="1077723" cy="358045"/>
            </a:xfrm>
            <a:prstGeom prst="foldedCorner">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200" dirty="0">
                  <a:ea typeface="ＭＳ Ｐゴシック" pitchFamily="-80" charset="-128"/>
                </a:rPr>
                <a:t>Segments</a:t>
              </a:r>
            </a:p>
          </p:txBody>
        </p:sp>
        <p:sp>
          <p:nvSpPr>
            <p:cNvPr id="46" name="Folded Corner 45"/>
            <p:cNvSpPr/>
            <p:nvPr/>
          </p:nvSpPr>
          <p:spPr bwMode="auto">
            <a:xfrm>
              <a:off x="4284738" y="3380411"/>
              <a:ext cx="1077723" cy="358045"/>
            </a:xfrm>
            <a:prstGeom prst="foldedCorner">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200" dirty="0">
                  <a:ea typeface="ＭＳ Ｐゴシック" pitchFamily="-80" charset="-128"/>
                </a:rPr>
                <a:t>Segments</a:t>
              </a:r>
            </a:p>
          </p:txBody>
        </p:sp>
        <p:sp>
          <p:nvSpPr>
            <p:cNvPr id="47" name="Folded Corner 46"/>
            <p:cNvSpPr/>
            <p:nvPr/>
          </p:nvSpPr>
          <p:spPr bwMode="auto">
            <a:xfrm>
              <a:off x="5624356" y="3380411"/>
              <a:ext cx="1077723" cy="358045"/>
            </a:xfrm>
            <a:prstGeom prst="foldedCorner">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200" dirty="0">
                  <a:ea typeface="ＭＳ Ｐゴシック" pitchFamily="-80" charset="-128"/>
                </a:rPr>
                <a:t>Segments</a:t>
              </a:r>
            </a:p>
          </p:txBody>
        </p:sp>
      </p:grpSp>
      <p:sp>
        <p:nvSpPr>
          <p:cNvPr id="2" name="Slide Number Placeholder 1"/>
          <p:cNvSpPr>
            <a:spLocks noGrp="1"/>
          </p:cNvSpPr>
          <p:nvPr>
            <p:ph type="sldNum" sz="quarter" idx="12"/>
          </p:nvPr>
        </p:nvSpPr>
        <p:spPr/>
        <p:txBody>
          <a:bodyPr/>
          <a:lstStyle/>
          <a:p>
            <a:fld id="{FFB06579-6CCF-7C4D-B6F0-BA91F2277934}" type="slidenum">
              <a:rPr lang="en-US" smtClean="0"/>
              <a:t>29</a:t>
            </a:fld>
            <a:endParaRPr lang="en-US"/>
          </a:p>
        </p:txBody>
      </p:sp>
    </p:spTree>
    <p:custDataLst>
      <p:tags r:id="rId1"/>
    </p:custDataLst>
    <p:extLst>
      <p:ext uri="{BB962C8B-B14F-4D97-AF65-F5344CB8AC3E}">
        <p14:creationId xmlns:p14="http://schemas.microsoft.com/office/powerpoint/2010/main" val="1129228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30933" y="172800"/>
            <a:ext cx="8555867" cy="613440"/>
          </a:xfrm>
        </p:spPr>
        <p:txBody>
          <a:bodyPr/>
          <a:lstStyle/>
          <a:p>
            <a:r>
              <a:rPr lang="en-US" dirty="0" smtClean="0"/>
              <a:t>Freight Transportation Planning is Hard.</a:t>
            </a:r>
          </a:p>
        </p:txBody>
      </p:sp>
      <p:sp>
        <p:nvSpPr>
          <p:cNvPr id="3" name="Content Placeholder 2"/>
          <p:cNvSpPr>
            <a:spLocks noGrp="1"/>
          </p:cNvSpPr>
          <p:nvPr>
            <p:ph idx="1"/>
          </p:nvPr>
        </p:nvSpPr>
        <p:spPr>
          <a:xfrm>
            <a:off x="381000" y="1219200"/>
            <a:ext cx="8382000" cy="4038600"/>
          </a:xfrm>
        </p:spPr>
        <p:txBody>
          <a:bodyPr>
            <a:normAutofit fontScale="85000" lnSpcReduction="20000"/>
          </a:bodyPr>
          <a:lstStyle/>
          <a:p>
            <a:r>
              <a:rPr lang="en-US" dirty="0" smtClean="0"/>
              <a:t>Hard for shippers,</a:t>
            </a:r>
          </a:p>
          <a:p>
            <a:pPr lvl="1">
              <a:buFont typeface="Times" charset="0"/>
              <a:buNone/>
            </a:pPr>
            <a:r>
              <a:rPr lang="en-US" sz="1100" dirty="0" smtClean="0"/>
              <a:t> </a:t>
            </a:r>
          </a:p>
          <a:p>
            <a:r>
              <a:rPr lang="en-US" u="sng" dirty="0" smtClean="0"/>
              <a:t>Harder </a:t>
            </a:r>
            <a:r>
              <a:rPr lang="en-US" dirty="0" smtClean="0"/>
              <a:t>for carriers, </a:t>
            </a:r>
          </a:p>
          <a:p>
            <a:pPr lvl="1">
              <a:buFont typeface="Times" charset="0"/>
              <a:buNone/>
            </a:pPr>
            <a:r>
              <a:rPr lang="en-US" sz="1400" dirty="0" smtClean="0"/>
              <a:t> </a:t>
            </a:r>
          </a:p>
          <a:p>
            <a:r>
              <a:rPr lang="en-US" b="1" u="sng" dirty="0" smtClean="0"/>
              <a:t>Hardest </a:t>
            </a:r>
            <a:r>
              <a:rPr lang="en-US" dirty="0" smtClean="0"/>
              <a:t>for government planners!</a:t>
            </a:r>
          </a:p>
          <a:p>
            <a:pPr lvl="1"/>
            <a:r>
              <a:rPr lang="en-US" dirty="0" smtClean="0"/>
              <a:t>Infrastructure planning timeframe is decades</a:t>
            </a:r>
          </a:p>
          <a:p>
            <a:pPr lvl="1"/>
            <a:r>
              <a:rPr lang="en-US" dirty="0" smtClean="0"/>
              <a:t>Diverse and vocal constituents (NIMBY, BANANA)</a:t>
            </a:r>
          </a:p>
          <a:p>
            <a:pPr lvl="1"/>
            <a:r>
              <a:rPr lang="en-US" dirty="0" smtClean="0"/>
              <a:t>Pallets don’t vote </a:t>
            </a:r>
          </a:p>
          <a:p>
            <a:pPr lvl="1"/>
            <a:r>
              <a:rPr lang="en-US" dirty="0" smtClean="0"/>
              <a:t>Both </a:t>
            </a:r>
            <a:r>
              <a:rPr lang="en-US" u="sng" dirty="0" smtClean="0"/>
              <a:t>modal</a:t>
            </a:r>
            <a:r>
              <a:rPr lang="en-US" dirty="0" smtClean="0"/>
              <a:t> and </a:t>
            </a:r>
            <a:r>
              <a:rPr lang="en-US" u="sng" dirty="0" smtClean="0"/>
              <a:t>jurisdictional</a:t>
            </a:r>
            <a:r>
              <a:rPr lang="en-US" dirty="0" smtClean="0"/>
              <a:t> silos</a:t>
            </a:r>
          </a:p>
          <a:p>
            <a:pPr lvl="1"/>
            <a:r>
              <a:rPr lang="en-US" dirty="0" smtClean="0"/>
              <a:t>Revenue sources are decreasing dramatically</a:t>
            </a:r>
          </a:p>
          <a:p>
            <a:pPr lvl="1"/>
            <a:r>
              <a:rPr lang="en-US" dirty="0" smtClean="0"/>
              <a:t>Removed from the system users</a:t>
            </a:r>
          </a:p>
        </p:txBody>
      </p:sp>
      <p:sp>
        <p:nvSpPr>
          <p:cNvPr id="30725" name="TextBox 5"/>
          <p:cNvSpPr txBox="1">
            <a:spLocks noChangeArrowheads="1"/>
          </p:cNvSpPr>
          <p:nvPr/>
        </p:nvSpPr>
        <p:spPr bwMode="auto">
          <a:xfrm>
            <a:off x="1531916" y="5386376"/>
            <a:ext cx="6035989" cy="707886"/>
          </a:xfrm>
          <a:prstGeom prst="rect">
            <a:avLst/>
          </a:prstGeom>
          <a:solidFill>
            <a:srgbClr val="FFFF99"/>
          </a:solidFill>
          <a:ln w="9525">
            <a:solidFill>
              <a:schemeClr val="tx2"/>
            </a:solidFill>
            <a:miter lim="800000"/>
            <a:headEnd/>
            <a:tailEnd/>
          </a:ln>
        </p:spPr>
        <p:txBody>
          <a:bodyPr wrap="square">
            <a:prstTxWarp prst="textNoShape">
              <a:avLst/>
            </a:prstTxWarp>
            <a:spAutoFit/>
          </a:bodyPr>
          <a:lstStyle/>
          <a:p>
            <a:r>
              <a:rPr lang="en-US" sz="2000" dirty="0" smtClean="0">
                <a:solidFill>
                  <a:srgbClr val="0000FF"/>
                </a:solidFill>
                <a:ea typeface="Arial" charset="0"/>
                <a:cs typeface="Arial" charset="0"/>
              </a:rPr>
              <a:t>These challenges were recognized </a:t>
            </a:r>
            <a:r>
              <a:rPr lang="en-US" sz="2000" dirty="0">
                <a:solidFill>
                  <a:srgbClr val="0000FF"/>
                </a:solidFill>
                <a:ea typeface="Arial" charset="0"/>
                <a:cs typeface="Arial" charset="0"/>
              </a:rPr>
              <a:t>by </a:t>
            </a:r>
            <a:r>
              <a:rPr lang="en-US" sz="2000" dirty="0" smtClean="0">
                <a:solidFill>
                  <a:srgbClr val="0000FF"/>
                </a:solidFill>
                <a:ea typeface="Arial" charset="0"/>
                <a:cs typeface="Arial" charset="0"/>
              </a:rPr>
              <a:t>AASHTO and were a reason why the NCHRP </a:t>
            </a:r>
            <a:r>
              <a:rPr lang="en-US" sz="2000" dirty="0">
                <a:solidFill>
                  <a:srgbClr val="0000FF"/>
                </a:solidFill>
                <a:ea typeface="Arial" charset="0"/>
                <a:cs typeface="Arial" charset="0"/>
              </a:rPr>
              <a:t>20-83 </a:t>
            </a:r>
            <a:r>
              <a:rPr lang="en-US" sz="2000" dirty="0" smtClean="0">
                <a:solidFill>
                  <a:srgbClr val="0000FF"/>
                </a:solidFill>
                <a:ea typeface="Arial" charset="0"/>
                <a:cs typeface="Arial" charset="0"/>
              </a:rPr>
              <a:t>Projects were created.  </a:t>
            </a:r>
            <a:endParaRPr lang="en-US" sz="2000" dirty="0">
              <a:solidFill>
                <a:srgbClr val="0000FF"/>
              </a:solidFill>
              <a:ea typeface="Arial" charset="0"/>
              <a:cs typeface="Arial" charset="0"/>
            </a:endParaRPr>
          </a:p>
        </p:txBody>
      </p:sp>
      <p:sp>
        <p:nvSpPr>
          <p:cNvPr id="2" name="Slide Number Placeholder 1"/>
          <p:cNvSpPr>
            <a:spLocks noGrp="1"/>
          </p:cNvSpPr>
          <p:nvPr>
            <p:ph type="sldNum" sz="quarter" idx="12"/>
          </p:nvPr>
        </p:nvSpPr>
        <p:spPr/>
        <p:txBody>
          <a:bodyPr/>
          <a:lstStyle/>
          <a:p>
            <a:fld id="{FFB06579-6CCF-7C4D-B6F0-BA91F2277934}" type="slidenum">
              <a:rPr lang="en-US" smtClean="0"/>
              <a:t>3</a:t>
            </a:fld>
            <a:endParaRPr lang="en-US"/>
          </a:p>
        </p:txBody>
      </p:sp>
    </p:spTree>
    <p:custDataLst>
      <p:tags r:id="rId1"/>
    </p:custDataLst>
    <p:extLst>
      <p:ext uri="{BB962C8B-B14F-4D97-AF65-F5344CB8AC3E}">
        <p14:creationId xmlns:p14="http://schemas.microsoft.com/office/powerpoint/2010/main" val="2354242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725"/>
                                        </p:tgtEl>
                                        <p:attrNameLst>
                                          <p:attrName>style.visibility</p:attrName>
                                        </p:attrNameLst>
                                      </p:cBhvr>
                                      <p:to>
                                        <p:strVal val="visible"/>
                                      </p:to>
                                    </p:set>
                                    <p:animEffect transition="in" filter="fade">
                                      <p:cBhvr>
                                        <p:cTn id="35" dur="2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07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to Complete in Breakouts</a:t>
            </a:r>
            <a:endParaRPr lang="en-US" dirty="0"/>
          </a:p>
        </p:txBody>
      </p:sp>
      <p:sp>
        <p:nvSpPr>
          <p:cNvPr id="3" name="Content Placeholder 2"/>
          <p:cNvSpPr>
            <a:spLocks noGrp="1"/>
          </p:cNvSpPr>
          <p:nvPr>
            <p:ph idx="1"/>
          </p:nvPr>
        </p:nvSpPr>
        <p:spPr>
          <a:xfrm>
            <a:off x="233926" y="1143000"/>
            <a:ext cx="8755516" cy="4800600"/>
          </a:xfrm>
        </p:spPr>
        <p:txBody>
          <a:bodyPr>
            <a:normAutofit/>
          </a:bodyPr>
          <a:lstStyle/>
          <a:p>
            <a:pPr>
              <a:lnSpc>
                <a:spcPct val="120000"/>
              </a:lnSpc>
            </a:pPr>
            <a:r>
              <a:rPr lang="en-US" dirty="0" smtClean="0"/>
              <a:t>Scenario Immersion </a:t>
            </a:r>
            <a:r>
              <a:rPr lang="en-US" sz="2000" dirty="0" smtClean="0">
                <a:solidFill>
                  <a:srgbClr val="FF0000"/>
                </a:solidFill>
              </a:rPr>
              <a:t>(Living in a KNOWN Future)</a:t>
            </a:r>
            <a:endParaRPr lang="en-US" dirty="0" smtClean="0">
              <a:solidFill>
                <a:srgbClr val="FF0000"/>
              </a:solidFill>
            </a:endParaRPr>
          </a:p>
          <a:p>
            <a:pPr lvl="1">
              <a:lnSpc>
                <a:spcPct val="120000"/>
              </a:lnSpc>
            </a:pPr>
            <a:r>
              <a:rPr lang="en-US" dirty="0" smtClean="0"/>
              <a:t>Review scenario </a:t>
            </a:r>
            <a:r>
              <a:rPr lang="en-US" dirty="0"/>
              <a:t>b</a:t>
            </a:r>
            <a:r>
              <a:rPr lang="en-US" dirty="0" smtClean="0"/>
              <a:t>rochures</a:t>
            </a:r>
          </a:p>
          <a:p>
            <a:pPr lvl="1">
              <a:lnSpc>
                <a:spcPct val="120000"/>
              </a:lnSpc>
            </a:pPr>
            <a:r>
              <a:rPr lang="en-US" dirty="0" smtClean="0"/>
              <a:t>Watch newscast videos</a:t>
            </a:r>
          </a:p>
          <a:p>
            <a:pPr lvl="1">
              <a:lnSpc>
                <a:spcPct val="120000"/>
              </a:lnSpc>
            </a:pPr>
            <a:r>
              <a:rPr lang="en-US" dirty="0" smtClean="0"/>
              <a:t>Discuss global, national, and regional impacts</a:t>
            </a:r>
          </a:p>
          <a:p>
            <a:pPr>
              <a:lnSpc>
                <a:spcPct val="120000"/>
              </a:lnSpc>
            </a:pPr>
            <a:r>
              <a:rPr lang="en-US" dirty="0" smtClean="0"/>
              <a:t>Key Strategic Question(s) </a:t>
            </a:r>
            <a:r>
              <a:rPr lang="en-US" sz="2000" dirty="0" smtClean="0">
                <a:solidFill>
                  <a:srgbClr val="FF0000"/>
                </a:solidFill>
              </a:rPr>
              <a:t>(Now for KNOWN Future)</a:t>
            </a:r>
          </a:p>
          <a:p>
            <a:pPr marL="914400" lvl="1" indent="-457200">
              <a:lnSpc>
                <a:spcPct val="120000"/>
              </a:lnSpc>
              <a:buFont typeface="+mj-lt"/>
              <a:buAutoNum type="arabicPeriod"/>
            </a:pPr>
            <a:r>
              <a:rPr lang="en-US" dirty="0" smtClean="0"/>
              <a:t>[ENTER THESE IN FOR YOR WORKSHOP]</a:t>
            </a:r>
            <a:endParaRPr lang="en-US" dirty="0"/>
          </a:p>
        </p:txBody>
      </p:sp>
      <p:sp>
        <p:nvSpPr>
          <p:cNvPr id="4" name="Slide Number Placeholder 3"/>
          <p:cNvSpPr>
            <a:spLocks noGrp="1"/>
          </p:cNvSpPr>
          <p:nvPr>
            <p:ph type="sldNum" sz="quarter" idx="11"/>
          </p:nvPr>
        </p:nvSpPr>
        <p:spPr/>
        <p:txBody>
          <a:bodyPr/>
          <a:lstStyle/>
          <a:p>
            <a:fld id="{B430D8A9-3FAC-4A0A-A1D1-E9F72B2FBCFB}" type="slidenum">
              <a:rPr lang="en-US" smtClean="0"/>
              <a:pPr/>
              <a:t>30</a:t>
            </a:fld>
            <a:endParaRPr lang="en-US"/>
          </a:p>
        </p:txBody>
      </p:sp>
    </p:spTree>
    <p:custDataLst>
      <p:tags r:id="rId1"/>
    </p:custDataLst>
    <p:extLst>
      <p:ext uri="{BB962C8B-B14F-4D97-AF65-F5344CB8AC3E}">
        <p14:creationId xmlns:p14="http://schemas.microsoft.com/office/powerpoint/2010/main" val="22594034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799"/>
            <a:ext cx="8229600" cy="979475"/>
          </a:xfrm>
        </p:spPr>
        <p:txBody>
          <a:bodyPr/>
          <a:lstStyle/>
          <a:p>
            <a:r>
              <a:rPr lang="en-US" dirty="0" smtClean="0"/>
              <a:t>Strategic </a:t>
            </a:r>
            <a:r>
              <a:rPr lang="en-US" dirty="0" smtClean="0"/>
              <a:t>Question 1: </a:t>
            </a:r>
            <a:r>
              <a:rPr lang="en-US" dirty="0" smtClean="0"/>
              <a:t>Where should infrastructure investment be placed?</a:t>
            </a:r>
            <a:endParaRPr lang="en-US" dirty="0"/>
          </a:p>
        </p:txBody>
      </p:sp>
      <p:sp>
        <p:nvSpPr>
          <p:cNvPr id="3" name="Content Placeholder 2"/>
          <p:cNvSpPr>
            <a:spLocks noGrp="1"/>
          </p:cNvSpPr>
          <p:nvPr>
            <p:ph idx="1"/>
          </p:nvPr>
        </p:nvSpPr>
        <p:spPr>
          <a:xfrm>
            <a:off x="233926" y="1313222"/>
            <a:ext cx="8755516" cy="4800600"/>
          </a:xfrm>
        </p:spPr>
        <p:txBody>
          <a:bodyPr>
            <a:normAutofit fontScale="77500" lnSpcReduction="20000"/>
          </a:bodyPr>
          <a:lstStyle/>
          <a:p>
            <a:pPr>
              <a:lnSpc>
                <a:spcPct val="120000"/>
              </a:lnSpc>
            </a:pPr>
            <a:r>
              <a:rPr lang="en-US" dirty="0" smtClean="0"/>
              <a:t>Individual Component Voting </a:t>
            </a:r>
            <a:endParaRPr lang="en-US" dirty="0"/>
          </a:p>
          <a:p>
            <a:pPr lvl="1">
              <a:lnSpc>
                <a:spcPct val="120000"/>
              </a:lnSpc>
            </a:pPr>
            <a:r>
              <a:rPr lang="en-US" dirty="0" smtClean="0"/>
              <a:t>15 </a:t>
            </a:r>
            <a:r>
              <a:rPr lang="en-US" dirty="0"/>
              <a:t>chips per person</a:t>
            </a:r>
          </a:p>
          <a:p>
            <a:pPr lvl="2">
              <a:lnSpc>
                <a:spcPct val="120000"/>
              </a:lnSpc>
            </a:pPr>
            <a:r>
              <a:rPr lang="en-US" dirty="0" smtClean="0"/>
              <a:t>12 Invest Chips (red or white – color does not matter)</a:t>
            </a:r>
            <a:endParaRPr lang="en-US" dirty="0"/>
          </a:p>
          <a:p>
            <a:pPr lvl="2">
              <a:lnSpc>
                <a:spcPct val="120000"/>
              </a:lnSpc>
            </a:pPr>
            <a:r>
              <a:rPr lang="en-US" dirty="0" smtClean="0"/>
              <a:t>3 Veto Chips (Black with Skull &amp; Crossbones) </a:t>
            </a:r>
          </a:p>
          <a:p>
            <a:pPr lvl="1">
              <a:lnSpc>
                <a:spcPct val="120000"/>
              </a:lnSpc>
            </a:pPr>
            <a:r>
              <a:rPr lang="en-US" dirty="0" smtClean="0"/>
              <a:t>More invest points = more </a:t>
            </a:r>
            <a:r>
              <a:rPr lang="en-US" dirty="0"/>
              <a:t>important in scenario</a:t>
            </a:r>
          </a:p>
          <a:p>
            <a:pPr lvl="1">
              <a:lnSpc>
                <a:spcPct val="120000"/>
              </a:lnSpc>
            </a:pPr>
            <a:r>
              <a:rPr lang="en-US" dirty="0" smtClean="0"/>
              <a:t>You must use all 12 of your invest chips </a:t>
            </a:r>
          </a:p>
          <a:p>
            <a:pPr lvl="1">
              <a:lnSpc>
                <a:spcPct val="120000"/>
              </a:lnSpc>
            </a:pPr>
            <a:r>
              <a:rPr lang="en-US" dirty="0" smtClean="0"/>
              <a:t>You must use at least 1 veto chip but no more than 3</a:t>
            </a:r>
          </a:p>
          <a:p>
            <a:pPr lvl="1">
              <a:lnSpc>
                <a:spcPct val="120000"/>
              </a:lnSpc>
            </a:pPr>
            <a:r>
              <a:rPr lang="en-US" dirty="0" smtClean="0"/>
              <a:t>You cannot </a:t>
            </a:r>
            <a:r>
              <a:rPr lang="en-US" dirty="0"/>
              <a:t>have </a:t>
            </a:r>
            <a:r>
              <a:rPr lang="en-US" dirty="0" smtClean="0"/>
              <a:t>both Invest and Veto chips on same segment</a:t>
            </a:r>
          </a:p>
          <a:p>
            <a:pPr lvl="1">
              <a:lnSpc>
                <a:spcPct val="120000"/>
              </a:lnSpc>
            </a:pPr>
            <a:r>
              <a:rPr lang="en-US" dirty="0" smtClean="0"/>
              <a:t>You may place invest chips on non-listed initiatives (write in)</a:t>
            </a:r>
          </a:p>
          <a:p>
            <a:pPr>
              <a:lnSpc>
                <a:spcPct val="120000"/>
              </a:lnSpc>
            </a:pPr>
            <a:r>
              <a:rPr lang="en-US" dirty="0" smtClean="0"/>
              <a:t>Team Segment Voting </a:t>
            </a:r>
          </a:p>
          <a:p>
            <a:pPr lvl="1"/>
            <a:r>
              <a:rPr lang="en-US" dirty="0" smtClean="0"/>
              <a:t>After discussion, you may change your own votes</a:t>
            </a:r>
          </a:p>
          <a:p>
            <a:pPr lvl="1"/>
            <a:r>
              <a:rPr lang="en-US" dirty="0" smtClean="0"/>
              <a:t>Teams can have both Invest and Veto chips on same bundle</a:t>
            </a:r>
            <a:endParaRPr lang="en-US" dirty="0"/>
          </a:p>
        </p:txBody>
      </p:sp>
      <p:sp>
        <p:nvSpPr>
          <p:cNvPr id="4" name="Slide Number Placeholder 3"/>
          <p:cNvSpPr>
            <a:spLocks noGrp="1"/>
          </p:cNvSpPr>
          <p:nvPr>
            <p:ph type="sldNum" sz="quarter" idx="11"/>
          </p:nvPr>
        </p:nvSpPr>
        <p:spPr/>
        <p:txBody>
          <a:bodyPr/>
          <a:lstStyle/>
          <a:p>
            <a:fld id="{B430D8A9-3FAC-4A0A-A1D1-E9F72B2FBCFB}" type="slidenum">
              <a:rPr lang="en-US" smtClean="0"/>
              <a:pPr/>
              <a:t>31</a:t>
            </a:fld>
            <a:endParaRPr lang="en-US"/>
          </a:p>
        </p:txBody>
      </p:sp>
    </p:spTree>
    <p:custDataLst>
      <p:tags r:id="rId1"/>
    </p:custDataLst>
    <p:extLst>
      <p:ext uri="{BB962C8B-B14F-4D97-AF65-F5344CB8AC3E}">
        <p14:creationId xmlns:p14="http://schemas.microsoft.com/office/powerpoint/2010/main" val="21777044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800"/>
            <a:ext cx="8229600" cy="970200"/>
          </a:xfrm>
        </p:spPr>
        <p:txBody>
          <a:bodyPr/>
          <a:lstStyle/>
          <a:p>
            <a:r>
              <a:rPr lang="en-US" dirty="0"/>
              <a:t>Strategic Question </a:t>
            </a:r>
            <a:r>
              <a:rPr lang="en-US" dirty="0" smtClean="0"/>
              <a:t>2</a:t>
            </a:r>
            <a:r>
              <a:rPr lang="en-US" dirty="0" smtClean="0"/>
              <a:t>:  What should the level of investment be?</a:t>
            </a:r>
            <a:endParaRPr lang="en-US" dirty="0"/>
          </a:p>
        </p:txBody>
      </p:sp>
      <p:sp>
        <p:nvSpPr>
          <p:cNvPr id="3" name="Content Placeholder 2"/>
          <p:cNvSpPr>
            <a:spLocks noGrp="1"/>
          </p:cNvSpPr>
          <p:nvPr>
            <p:ph idx="1"/>
          </p:nvPr>
        </p:nvSpPr>
        <p:spPr>
          <a:xfrm>
            <a:off x="233926" y="1430861"/>
            <a:ext cx="8755516" cy="4800600"/>
          </a:xfrm>
        </p:spPr>
        <p:txBody>
          <a:bodyPr>
            <a:normAutofit fontScale="77500" lnSpcReduction="20000"/>
          </a:bodyPr>
          <a:lstStyle/>
          <a:p>
            <a:pPr>
              <a:lnSpc>
                <a:spcPct val="120000"/>
              </a:lnSpc>
            </a:pPr>
            <a:r>
              <a:rPr lang="en-US" dirty="0" smtClean="0"/>
              <a:t>Individual Component Voting </a:t>
            </a:r>
            <a:endParaRPr lang="en-US" dirty="0"/>
          </a:p>
          <a:p>
            <a:pPr lvl="1">
              <a:lnSpc>
                <a:spcPct val="120000"/>
              </a:lnSpc>
            </a:pPr>
            <a:r>
              <a:rPr lang="en-US" dirty="0" smtClean="0"/>
              <a:t>9 </a:t>
            </a:r>
            <a:r>
              <a:rPr lang="en-US" dirty="0"/>
              <a:t>chips per </a:t>
            </a:r>
            <a:r>
              <a:rPr lang="en-US" dirty="0" smtClean="0"/>
              <a:t>person – all colors are ok</a:t>
            </a:r>
            <a:endParaRPr lang="en-US" dirty="0"/>
          </a:p>
          <a:p>
            <a:pPr lvl="1">
              <a:lnSpc>
                <a:spcPct val="120000"/>
              </a:lnSpc>
            </a:pPr>
            <a:r>
              <a:rPr lang="en-US" dirty="0" smtClean="0"/>
              <a:t>Indicate the level of investment for infrastructure categories</a:t>
            </a:r>
          </a:p>
          <a:p>
            <a:pPr lvl="2">
              <a:lnSpc>
                <a:spcPct val="120000"/>
              </a:lnSpc>
            </a:pPr>
            <a:r>
              <a:rPr lang="en-US" dirty="0" smtClean="0"/>
              <a:t>Maintain Existing Infrastructure – status quo maintenance and repair</a:t>
            </a:r>
          </a:p>
          <a:p>
            <a:pPr lvl="2">
              <a:lnSpc>
                <a:spcPct val="120000"/>
              </a:lnSpc>
            </a:pPr>
            <a:r>
              <a:rPr lang="en-US" dirty="0" smtClean="0"/>
              <a:t>Improve Existing Infrastructure – improve flow through facilities</a:t>
            </a:r>
          </a:p>
          <a:p>
            <a:pPr lvl="2">
              <a:lnSpc>
                <a:spcPct val="120000"/>
              </a:lnSpc>
            </a:pPr>
            <a:r>
              <a:rPr lang="en-US" dirty="0" smtClean="0"/>
              <a:t>Add New Infrastructure – build new facilities </a:t>
            </a:r>
          </a:p>
          <a:p>
            <a:pPr lvl="1">
              <a:lnSpc>
                <a:spcPct val="120000"/>
              </a:lnSpc>
            </a:pPr>
            <a:r>
              <a:rPr lang="en-US" dirty="0" smtClean="0"/>
              <a:t>One chip must be placed for each component (one per row)</a:t>
            </a:r>
          </a:p>
          <a:p>
            <a:pPr lvl="1">
              <a:lnSpc>
                <a:spcPct val="120000"/>
              </a:lnSpc>
            </a:pPr>
            <a:r>
              <a:rPr lang="en-US" dirty="0" smtClean="0"/>
              <a:t>You must use all 9 of your invest chips, but</a:t>
            </a:r>
          </a:p>
          <a:p>
            <a:pPr lvl="2">
              <a:lnSpc>
                <a:spcPct val="120000"/>
              </a:lnSpc>
            </a:pPr>
            <a:r>
              <a:rPr lang="en-US" dirty="0" smtClean="0"/>
              <a:t>No more than 2 chips can be placed in the Add New level</a:t>
            </a:r>
          </a:p>
          <a:p>
            <a:pPr lvl="2">
              <a:lnSpc>
                <a:spcPct val="120000"/>
              </a:lnSpc>
            </a:pPr>
            <a:r>
              <a:rPr lang="en-US" dirty="0" smtClean="0"/>
              <a:t>No more than 3 chips can be placed on the Improve Existing level</a:t>
            </a:r>
          </a:p>
          <a:p>
            <a:pPr>
              <a:lnSpc>
                <a:spcPct val="120000"/>
              </a:lnSpc>
            </a:pPr>
            <a:r>
              <a:rPr lang="en-US" dirty="0" smtClean="0"/>
              <a:t>Team Segment Voting </a:t>
            </a:r>
          </a:p>
          <a:p>
            <a:pPr lvl="1"/>
            <a:r>
              <a:rPr lang="en-US" dirty="0" smtClean="0"/>
              <a:t>After discussion, you may change your own votes</a:t>
            </a:r>
          </a:p>
        </p:txBody>
      </p:sp>
      <p:sp>
        <p:nvSpPr>
          <p:cNvPr id="4" name="Slide Number Placeholder 3"/>
          <p:cNvSpPr>
            <a:spLocks noGrp="1"/>
          </p:cNvSpPr>
          <p:nvPr>
            <p:ph type="sldNum" sz="quarter" idx="11"/>
          </p:nvPr>
        </p:nvSpPr>
        <p:spPr/>
        <p:txBody>
          <a:bodyPr/>
          <a:lstStyle/>
          <a:p>
            <a:fld id="{B430D8A9-3FAC-4A0A-A1D1-E9F72B2FBCFB}" type="slidenum">
              <a:rPr lang="en-US" smtClean="0"/>
              <a:pPr/>
              <a:t>32</a:t>
            </a:fld>
            <a:endParaRPr lang="en-US"/>
          </a:p>
        </p:txBody>
      </p:sp>
    </p:spTree>
    <p:custDataLst>
      <p:tags r:id="rId1"/>
    </p:custDataLst>
    <p:extLst>
      <p:ext uri="{BB962C8B-B14F-4D97-AF65-F5344CB8AC3E}">
        <p14:creationId xmlns:p14="http://schemas.microsoft.com/office/powerpoint/2010/main" val="26102026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26" y="172800"/>
            <a:ext cx="8452874" cy="613440"/>
          </a:xfrm>
        </p:spPr>
        <p:txBody>
          <a:bodyPr/>
          <a:lstStyle/>
          <a:p>
            <a:r>
              <a:rPr lang="en-US" dirty="0" smtClean="0"/>
              <a:t>Strategic Question 3: </a:t>
            </a:r>
            <a:r>
              <a:rPr lang="en-US" dirty="0" smtClean="0"/>
              <a:t>Level of Policy </a:t>
            </a:r>
            <a:r>
              <a:rPr lang="en-US" dirty="0" smtClean="0"/>
              <a:t/>
            </a:r>
            <a:br>
              <a:rPr lang="en-US" dirty="0" smtClean="0"/>
            </a:br>
            <a:r>
              <a:rPr lang="en-US" dirty="0" smtClean="0"/>
              <a:t>and </a:t>
            </a:r>
            <a:r>
              <a:rPr lang="en-US" dirty="0" smtClean="0"/>
              <a:t>Funding Sources</a:t>
            </a:r>
            <a:endParaRPr lang="en-US" dirty="0"/>
          </a:p>
        </p:txBody>
      </p:sp>
      <p:sp>
        <p:nvSpPr>
          <p:cNvPr id="3" name="Content Placeholder 2"/>
          <p:cNvSpPr>
            <a:spLocks noGrp="1"/>
          </p:cNvSpPr>
          <p:nvPr>
            <p:ph idx="1"/>
          </p:nvPr>
        </p:nvSpPr>
        <p:spPr>
          <a:xfrm>
            <a:off x="233926" y="1555750"/>
            <a:ext cx="8755516" cy="4800600"/>
          </a:xfrm>
        </p:spPr>
        <p:txBody>
          <a:bodyPr>
            <a:normAutofit fontScale="70000" lnSpcReduction="20000"/>
          </a:bodyPr>
          <a:lstStyle/>
          <a:p>
            <a:pPr>
              <a:lnSpc>
                <a:spcPct val="120000"/>
              </a:lnSpc>
            </a:pPr>
            <a:r>
              <a:rPr lang="en-US" dirty="0" smtClean="0"/>
              <a:t>Level of Policy </a:t>
            </a:r>
            <a:endParaRPr lang="en-US" dirty="0"/>
          </a:p>
          <a:p>
            <a:pPr lvl="1">
              <a:lnSpc>
                <a:spcPct val="120000"/>
              </a:lnSpc>
            </a:pPr>
            <a:r>
              <a:rPr lang="en-US" dirty="0" smtClean="0"/>
              <a:t>9 chips per person – all colors are ok</a:t>
            </a:r>
          </a:p>
          <a:p>
            <a:pPr lvl="1">
              <a:lnSpc>
                <a:spcPct val="120000"/>
              </a:lnSpc>
            </a:pPr>
            <a:r>
              <a:rPr lang="en-US" dirty="0" smtClean="0"/>
              <a:t>Where should policy be made for this component:</a:t>
            </a:r>
          </a:p>
          <a:p>
            <a:pPr lvl="2">
              <a:lnSpc>
                <a:spcPct val="120000"/>
              </a:lnSpc>
            </a:pPr>
            <a:r>
              <a:rPr lang="en-US" dirty="0" smtClean="0"/>
              <a:t>Federal or national level</a:t>
            </a:r>
          </a:p>
          <a:p>
            <a:pPr lvl="2">
              <a:lnSpc>
                <a:spcPct val="120000"/>
              </a:lnSpc>
            </a:pPr>
            <a:r>
              <a:rPr lang="en-US" dirty="0" smtClean="0"/>
              <a:t>State or regional level</a:t>
            </a:r>
          </a:p>
          <a:p>
            <a:pPr lvl="1">
              <a:lnSpc>
                <a:spcPct val="120000"/>
              </a:lnSpc>
            </a:pPr>
            <a:r>
              <a:rPr lang="en-US" dirty="0" smtClean="0"/>
              <a:t>One chip must be placed for each component (one per row)</a:t>
            </a:r>
          </a:p>
          <a:p>
            <a:pPr>
              <a:lnSpc>
                <a:spcPct val="120000"/>
              </a:lnSpc>
            </a:pPr>
            <a:r>
              <a:rPr lang="en-US" dirty="0" smtClean="0"/>
              <a:t>Primary Funding Source </a:t>
            </a:r>
          </a:p>
          <a:p>
            <a:pPr lvl="1">
              <a:lnSpc>
                <a:spcPct val="120000"/>
              </a:lnSpc>
            </a:pPr>
            <a:r>
              <a:rPr lang="en-US" dirty="0" smtClean="0"/>
              <a:t>9 chips per person – all colors are ok</a:t>
            </a:r>
          </a:p>
          <a:p>
            <a:pPr lvl="1">
              <a:lnSpc>
                <a:spcPct val="120000"/>
              </a:lnSpc>
            </a:pPr>
            <a:r>
              <a:rPr lang="en-US" dirty="0" smtClean="0"/>
              <a:t>Where should primary funding come from for this component:</a:t>
            </a:r>
          </a:p>
          <a:p>
            <a:pPr lvl="2">
              <a:lnSpc>
                <a:spcPct val="120000"/>
              </a:lnSpc>
            </a:pPr>
            <a:r>
              <a:rPr lang="en-US" dirty="0" smtClean="0"/>
              <a:t>Public Sector Alone</a:t>
            </a:r>
          </a:p>
          <a:p>
            <a:pPr lvl="2">
              <a:lnSpc>
                <a:spcPct val="120000"/>
              </a:lnSpc>
            </a:pPr>
            <a:r>
              <a:rPr lang="en-US" dirty="0" smtClean="0"/>
              <a:t>Private Sector Alone</a:t>
            </a:r>
          </a:p>
          <a:p>
            <a:pPr lvl="2">
              <a:lnSpc>
                <a:spcPct val="120000"/>
              </a:lnSpc>
            </a:pPr>
            <a:r>
              <a:rPr lang="en-US" dirty="0" smtClean="0"/>
              <a:t>Public Private Partnerships</a:t>
            </a:r>
          </a:p>
          <a:p>
            <a:pPr lvl="1">
              <a:lnSpc>
                <a:spcPct val="120000"/>
              </a:lnSpc>
            </a:pPr>
            <a:r>
              <a:rPr lang="en-US" dirty="0" smtClean="0"/>
              <a:t>One chip must be placed for each component (one per row)</a:t>
            </a:r>
          </a:p>
          <a:p>
            <a:pPr>
              <a:lnSpc>
                <a:spcPct val="120000"/>
              </a:lnSpc>
            </a:pPr>
            <a:endParaRPr lang="en-US" dirty="0" smtClean="0"/>
          </a:p>
        </p:txBody>
      </p:sp>
      <p:sp>
        <p:nvSpPr>
          <p:cNvPr id="4" name="Slide Number Placeholder 3"/>
          <p:cNvSpPr>
            <a:spLocks noGrp="1"/>
          </p:cNvSpPr>
          <p:nvPr>
            <p:ph type="sldNum" sz="quarter" idx="11"/>
          </p:nvPr>
        </p:nvSpPr>
        <p:spPr/>
        <p:txBody>
          <a:bodyPr/>
          <a:lstStyle/>
          <a:p>
            <a:fld id="{B430D8A9-3FAC-4A0A-A1D1-E9F72B2FBCFB}" type="slidenum">
              <a:rPr lang="en-US" smtClean="0"/>
              <a:pPr/>
              <a:t>33</a:t>
            </a:fld>
            <a:endParaRPr lang="en-US"/>
          </a:p>
        </p:txBody>
      </p:sp>
    </p:spTree>
    <p:custDataLst>
      <p:tags r:id="rId1"/>
    </p:custDataLst>
    <p:extLst>
      <p:ext uri="{BB962C8B-B14F-4D97-AF65-F5344CB8AC3E}">
        <p14:creationId xmlns:p14="http://schemas.microsoft.com/office/powerpoint/2010/main" val="40725648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4" cstate="print"/>
          <a:srcRect/>
          <a:stretch>
            <a:fillRect/>
          </a:stretch>
        </p:blipFill>
        <p:spPr bwMode="auto">
          <a:xfrm>
            <a:off x="4314825" y="1100138"/>
            <a:ext cx="4510087" cy="292940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Infrastructure Components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Gateways</a:t>
            </a:r>
          </a:p>
          <a:p>
            <a:pPr lvl="1"/>
            <a:r>
              <a:rPr lang="en-US" dirty="0" smtClean="0"/>
              <a:t>East Coast Water Ports </a:t>
            </a:r>
          </a:p>
          <a:p>
            <a:pPr lvl="1"/>
            <a:r>
              <a:rPr lang="en-US" dirty="0" smtClean="0"/>
              <a:t>Gulf Coast Water Ports </a:t>
            </a:r>
          </a:p>
          <a:p>
            <a:pPr lvl="1"/>
            <a:r>
              <a:rPr lang="en-US" dirty="0" smtClean="0"/>
              <a:t>West Coast Water Ports</a:t>
            </a:r>
          </a:p>
          <a:p>
            <a:pPr lvl="1"/>
            <a:r>
              <a:rPr lang="en-US" dirty="0" smtClean="0"/>
              <a:t>Border Crossing: Mexico</a:t>
            </a:r>
          </a:p>
          <a:p>
            <a:pPr lvl="1"/>
            <a:r>
              <a:rPr lang="en-US" dirty="0" smtClean="0"/>
              <a:t>Border Crossing: Canada</a:t>
            </a:r>
          </a:p>
          <a:p>
            <a:pPr lvl="1"/>
            <a:r>
              <a:rPr lang="en-US" dirty="0" smtClean="0"/>
              <a:t>International Airports</a:t>
            </a:r>
          </a:p>
          <a:p>
            <a:r>
              <a:rPr lang="en-US" dirty="0" smtClean="0"/>
              <a:t>Corridors</a:t>
            </a:r>
          </a:p>
          <a:p>
            <a:pPr lvl="1"/>
            <a:r>
              <a:rPr lang="en-US" dirty="0" smtClean="0"/>
              <a:t>Gateways to/from Population Centers</a:t>
            </a:r>
          </a:p>
          <a:p>
            <a:pPr lvl="1"/>
            <a:r>
              <a:rPr lang="en-US" dirty="0" smtClean="0"/>
              <a:t>Gateways to/from Production Locations</a:t>
            </a:r>
          </a:p>
          <a:p>
            <a:pPr lvl="1"/>
            <a:r>
              <a:rPr lang="en-US" dirty="0" smtClean="0"/>
              <a:t>Population Centers to/from Production Locations</a:t>
            </a:r>
          </a:p>
          <a:p>
            <a:r>
              <a:rPr lang="en-US" dirty="0" smtClean="0"/>
              <a:t>Connectors </a:t>
            </a:r>
          </a:p>
          <a:p>
            <a:pPr lvl="1"/>
            <a:r>
              <a:rPr lang="en-US" dirty="0" smtClean="0"/>
              <a:t>Gateway to Corridor Connections</a:t>
            </a:r>
          </a:p>
          <a:p>
            <a:pPr lvl="1"/>
            <a:r>
              <a:rPr lang="en-US" dirty="0" smtClean="0"/>
              <a:t>Intermodal Connections</a:t>
            </a:r>
          </a:p>
          <a:p>
            <a:pPr lvl="1"/>
            <a:r>
              <a:rPr lang="en-US" dirty="0" smtClean="0"/>
              <a:t>Feeder Lines to Corridor</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B430D8A9-3FAC-4A0A-A1D1-E9F72B2FBCFB}" type="slidenum">
              <a:rPr lang="en-US" smtClean="0"/>
              <a:pPr/>
              <a:t>34</a:t>
            </a:fld>
            <a:endParaRPr lang="en-US"/>
          </a:p>
        </p:txBody>
      </p:sp>
    </p:spTree>
    <p:custDataLst>
      <p:tags r:id="rId1"/>
    </p:custDataLst>
    <p:extLst>
      <p:ext uri="{BB962C8B-B14F-4D97-AF65-F5344CB8AC3E}">
        <p14:creationId xmlns:p14="http://schemas.microsoft.com/office/powerpoint/2010/main" val="7555573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lets go!</a:t>
            </a:r>
            <a:endParaRPr lang="en-US" dirty="0"/>
          </a:p>
        </p:txBody>
      </p:sp>
      <p:sp>
        <p:nvSpPr>
          <p:cNvPr id="3" name="Content Placeholder 2"/>
          <p:cNvSpPr>
            <a:spLocks noGrp="1"/>
          </p:cNvSpPr>
          <p:nvPr>
            <p:ph idx="1"/>
          </p:nvPr>
        </p:nvSpPr>
        <p:spPr>
          <a:xfrm>
            <a:off x="381000" y="1143000"/>
            <a:ext cx="8537222" cy="4800600"/>
          </a:xfrm>
        </p:spPr>
        <p:txBody>
          <a:bodyPr>
            <a:normAutofit fontScale="85000" lnSpcReduction="20000"/>
          </a:bodyPr>
          <a:lstStyle/>
          <a:p>
            <a:r>
              <a:rPr lang="en-US" dirty="0" smtClean="0"/>
              <a:t>How to engage in workshop?</a:t>
            </a:r>
          </a:p>
          <a:p>
            <a:pPr lvl="1"/>
            <a:r>
              <a:rPr lang="en-US" dirty="0" smtClean="0"/>
              <a:t>Live in the scenario – don’t debate it’s probability!</a:t>
            </a:r>
          </a:p>
          <a:p>
            <a:pPr lvl="1"/>
            <a:r>
              <a:rPr lang="en-US" dirty="0" smtClean="0"/>
              <a:t>Suspend your disbeliefs – remember your 1980’s wardrobe</a:t>
            </a:r>
          </a:p>
          <a:p>
            <a:pPr lvl="1"/>
            <a:r>
              <a:rPr lang="en-US" dirty="0" smtClean="0"/>
              <a:t>No criticism, ridicule of any opinions</a:t>
            </a:r>
          </a:p>
          <a:p>
            <a:pPr lvl="1"/>
            <a:r>
              <a:rPr lang="en-US" dirty="0" smtClean="0"/>
              <a:t>Have fun!</a:t>
            </a:r>
          </a:p>
          <a:p>
            <a:pPr lvl="1"/>
            <a:r>
              <a:rPr lang="en-US" dirty="0" smtClean="0"/>
              <a:t>Most valuable input is </a:t>
            </a:r>
            <a:r>
              <a:rPr lang="en-US" b="1" dirty="0" smtClean="0"/>
              <a:t>your insights</a:t>
            </a:r>
          </a:p>
          <a:p>
            <a:pPr lvl="1"/>
            <a:endParaRPr lang="en-US" dirty="0" smtClean="0"/>
          </a:p>
          <a:p>
            <a:r>
              <a:rPr lang="en-US" dirty="0" smtClean="0"/>
              <a:t>Scenario facilitators</a:t>
            </a:r>
          </a:p>
          <a:p>
            <a:pPr marL="909638" lvl="1" indent="-452438">
              <a:buNone/>
            </a:pPr>
            <a:r>
              <a:rPr lang="en-US" b="1" dirty="0" smtClean="0"/>
              <a:t>One World Order</a:t>
            </a:r>
            <a:r>
              <a:rPr lang="en-US" dirty="0" smtClean="0"/>
              <a:t>– </a:t>
            </a:r>
            <a:r>
              <a:rPr lang="en-US" dirty="0"/>
              <a:t>[</a:t>
            </a:r>
            <a:r>
              <a:rPr lang="en-US" dirty="0" smtClean="0"/>
              <a:t>Enter Facilitators Name]</a:t>
            </a:r>
          </a:p>
          <a:p>
            <a:pPr marL="909638" lvl="1" indent="-452438">
              <a:buNone/>
            </a:pPr>
            <a:r>
              <a:rPr lang="en-US" b="1" dirty="0" err="1" smtClean="0"/>
              <a:t>Naftastique</a:t>
            </a:r>
            <a:r>
              <a:rPr lang="en-US" b="1" dirty="0"/>
              <a:t>!</a:t>
            </a:r>
            <a:r>
              <a:rPr lang="en-US" dirty="0"/>
              <a:t> – [Enter Facilitators Name]</a:t>
            </a:r>
          </a:p>
          <a:p>
            <a:pPr marL="909638" lvl="1" indent="-452438">
              <a:buNone/>
            </a:pPr>
            <a:r>
              <a:rPr lang="en-US" b="1" dirty="0" smtClean="0"/>
              <a:t>Millions of Markets </a:t>
            </a:r>
            <a:r>
              <a:rPr lang="en-US" dirty="0"/>
              <a:t>– [Enter Facilitators Name]</a:t>
            </a:r>
          </a:p>
          <a:p>
            <a:pPr marL="909638" lvl="1" indent="-452438">
              <a:buNone/>
            </a:pPr>
            <a:r>
              <a:rPr lang="en-US" b="1" dirty="0" smtClean="0"/>
              <a:t>Global Marketplace </a:t>
            </a:r>
            <a:r>
              <a:rPr lang="en-US" dirty="0"/>
              <a:t>– [Enter Facilitators Name]</a:t>
            </a:r>
          </a:p>
          <a:p>
            <a:pPr marL="909638" lvl="1" indent="-452438">
              <a:buNone/>
            </a:pPr>
            <a:endParaRPr lang="en-US" dirty="0"/>
          </a:p>
          <a:p>
            <a:pPr marL="909638" lvl="1" indent="-452438">
              <a:buNone/>
            </a:pPr>
            <a:endParaRPr lang="en-US" dirty="0" smtClean="0"/>
          </a:p>
        </p:txBody>
      </p:sp>
      <p:sp>
        <p:nvSpPr>
          <p:cNvPr id="4" name="Slide Number Placeholder 3"/>
          <p:cNvSpPr>
            <a:spLocks noGrp="1"/>
          </p:cNvSpPr>
          <p:nvPr>
            <p:ph type="sldNum" sz="quarter" idx="11"/>
          </p:nvPr>
        </p:nvSpPr>
        <p:spPr/>
        <p:txBody>
          <a:bodyPr/>
          <a:lstStyle/>
          <a:p>
            <a:fld id="{B430D8A9-3FAC-4A0A-A1D1-E9F72B2FBCFB}" type="slidenum">
              <a:rPr lang="en-US" smtClean="0"/>
              <a:pPr/>
              <a:t>35</a:t>
            </a:fld>
            <a:endParaRPr lang="en-US"/>
          </a:p>
        </p:txBody>
      </p:sp>
    </p:spTree>
    <p:custDataLst>
      <p:tags r:id="rId1"/>
    </p:custDataLst>
    <p:extLst>
      <p:ext uri="{BB962C8B-B14F-4D97-AF65-F5344CB8AC3E}">
        <p14:creationId xmlns:p14="http://schemas.microsoft.com/office/powerpoint/2010/main" val="268836230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ctrTitle"/>
          </p:nvPr>
        </p:nvSpPr>
        <p:spPr/>
        <p:txBody>
          <a:bodyPr/>
          <a:lstStyle/>
          <a:p>
            <a:pPr eaLnBrk="1" hangingPunct="1"/>
            <a:r>
              <a:rPr lang="en-US">
                <a:latin typeface="Tahoma" charset="0"/>
                <a:ea typeface="ＭＳ Ｐゴシック" charset="0"/>
                <a:cs typeface="ＭＳ Ｐゴシック" charset="0"/>
              </a:rPr>
              <a:t>Questions?</a:t>
            </a:r>
          </a:p>
        </p:txBody>
      </p:sp>
      <p:sp>
        <p:nvSpPr>
          <p:cNvPr id="100354" name="Subtitle 1" descr="Rectangle: Click to edit Master text styles&#10;Second level&#10;Third level&#10;Fourth level&#10;Fifth level"/>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FFB06579-6CCF-7C4D-B6F0-BA91F2277934}" type="slidenum">
              <a:rPr lang="en-US" smtClean="0"/>
              <a:t>36</a:t>
            </a:fld>
            <a:endParaRPr lang="en-US"/>
          </a:p>
        </p:txBody>
      </p:sp>
    </p:spTree>
    <p:extLst>
      <p:ext uri="{BB962C8B-B14F-4D97-AF65-F5344CB8AC3E}">
        <p14:creationId xmlns:p14="http://schemas.microsoft.com/office/powerpoint/2010/main" val="9685132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NCHRP 20-83(1) Project Objectives</a:t>
            </a:r>
          </a:p>
        </p:txBody>
      </p:sp>
      <p:sp>
        <p:nvSpPr>
          <p:cNvPr id="31747" name="Content Placeholder 2"/>
          <p:cNvSpPr>
            <a:spLocks noGrp="1"/>
          </p:cNvSpPr>
          <p:nvPr>
            <p:ph idx="1"/>
          </p:nvPr>
        </p:nvSpPr>
        <p:spPr>
          <a:xfrm>
            <a:off x="152400" y="1219200"/>
            <a:ext cx="8839200" cy="4876800"/>
          </a:xfrm>
        </p:spPr>
        <p:txBody>
          <a:bodyPr>
            <a:normAutofit fontScale="92500" lnSpcReduction="20000"/>
          </a:bodyPr>
          <a:lstStyle/>
          <a:p>
            <a:r>
              <a:rPr lang="en-US" dirty="0" smtClean="0"/>
              <a:t>Two Objectives:</a:t>
            </a:r>
          </a:p>
          <a:p>
            <a:pPr lvl="1"/>
            <a:r>
              <a:rPr lang="en-US" dirty="0" smtClean="0"/>
              <a:t>“Provide decision makers [state DOTs] with a critical </a:t>
            </a:r>
            <a:r>
              <a:rPr lang="en-US" u="sng" dirty="0" smtClean="0"/>
              <a:t>driving forces</a:t>
            </a:r>
            <a:r>
              <a:rPr lang="en-US" dirty="0" smtClean="0"/>
              <a:t> behind high-impact economic changes and business sourcing patterns that may </a:t>
            </a:r>
            <a:r>
              <a:rPr lang="en-US" u="sng" dirty="0" smtClean="0"/>
              <a:t>effect the US freight transportation system</a:t>
            </a:r>
            <a:r>
              <a:rPr lang="en-US" dirty="0" smtClean="0"/>
              <a:t> [in the year </a:t>
            </a:r>
            <a:r>
              <a:rPr lang="en-US" u="sng" dirty="0" smtClean="0"/>
              <a:t>2030 &amp; beyond</a:t>
            </a:r>
            <a:r>
              <a:rPr lang="en-US" dirty="0" smtClean="0"/>
              <a:t>].” </a:t>
            </a:r>
          </a:p>
          <a:p>
            <a:pPr lvl="1"/>
            <a:r>
              <a:rPr lang="en-US" dirty="0" smtClean="0"/>
              <a:t>“Better enable informed discussions of national, multi-state, state, and regional freight policy and system investment priorities.</a:t>
            </a:r>
          </a:p>
          <a:p>
            <a:r>
              <a:rPr lang="en-US" dirty="0" smtClean="0"/>
              <a:t>Three Deliverables:</a:t>
            </a:r>
          </a:p>
          <a:p>
            <a:pPr lvl="1"/>
            <a:r>
              <a:rPr lang="en-US" dirty="0" smtClean="0"/>
              <a:t>Analysis of Driving Forces</a:t>
            </a:r>
          </a:p>
          <a:p>
            <a:pPr lvl="1"/>
            <a:r>
              <a:rPr lang="en-US" dirty="0" smtClean="0"/>
              <a:t>Future Scenarios </a:t>
            </a:r>
          </a:p>
          <a:p>
            <a:pPr lvl="1"/>
            <a:r>
              <a:rPr lang="en-US" dirty="0" smtClean="0"/>
              <a:t>Toolkit for running a Future Freight Flow Workshops</a:t>
            </a:r>
          </a:p>
          <a:p>
            <a:endParaRPr lang="en-US" dirty="0" smtClean="0"/>
          </a:p>
        </p:txBody>
      </p:sp>
      <p:sp>
        <p:nvSpPr>
          <p:cNvPr id="2" name="Slide Number Placeholder 1"/>
          <p:cNvSpPr>
            <a:spLocks noGrp="1"/>
          </p:cNvSpPr>
          <p:nvPr>
            <p:ph type="sldNum" sz="quarter" idx="12"/>
          </p:nvPr>
        </p:nvSpPr>
        <p:spPr/>
        <p:txBody>
          <a:bodyPr/>
          <a:lstStyle/>
          <a:p>
            <a:fld id="{FFB06579-6CCF-7C4D-B6F0-BA91F2277934}" type="slidenum">
              <a:rPr lang="en-US" smtClean="0"/>
              <a:t>4</a:t>
            </a:fld>
            <a:endParaRPr lang="en-US"/>
          </a:p>
        </p:txBody>
      </p:sp>
    </p:spTree>
    <p:custDataLst>
      <p:tags r:id="rId1"/>
    </p:custDataLst>
    <p:extLst>
      <p:ext uri="{BB962C8B-B14F-4D97-AF65-F5344CB8AC3E}">
        <p14:creationId xmlns:p14="http://schemas.microsoft.com/office/powerpoint/2010/main" val="28860463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Scenario Planning</a:t>
            </a:r>
            <a:endParaRPr lang="en-US" dirty="0"/>
          </a:p>
        </p:txBody>
      </p:sp>
      <p:sp>
        <p:nvSpPr>
          <p:cNvPr id="5" name="Text Placeholder 4"/>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FFB06579-6CCF-7C4D-B6F0-BA91F2277934}" type="slidenum">
              <a:rPr lang="en-US" smtClean="0"/>
              <a:t>5</a:t>
            </a:fld>
            <a:endParaRPr lang="en-US"/>
          </a:p>
        </p:txBody>
      </p:sp>
    </p:spTree>
    <p:extLst>
      <p:ext uri="{BB962C8B-B14F-4D97-AF65-F5344CB8AC3E}">
        <p14:creationId xmlns:p14="http://schemas.microsoft.com/office/powerpoint/2010/main" val="12327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4238" y="2239080"/>
            <a:ext cx="8829762" cy="3529895"/>
          </a:xfrm>
        </p:spPr>
        <p:txBody>
          <a:bodyPr/>
          <a:lstStyle/>
          <a:p>
            <a:pPr algn="ctr"/>
            <a:r>
              <a:rPr lang="en-US" dirty="0" smtClean="0"/>
              <a:t>[either use the next nine slides or play the “Intro_To_ScenarioPlanning.mp4” video] </a:t>
            </a:r>
            <a:endParaRPr lang="en-US" dirty="0"/>
          </a:p>
        </p:txBody>
      </p:sp>
      <p:sp>
        <p:nvSpPr>
          <p:cNvPr id="4" name="Slide Number Placeholder 3"/>
          <p:cNvSpPr>
            <a:spLocks noGrp="1"/>
          </p:cNvSpPr>
          <p:nvPr>
            <p:ph type="sldNum" sz="quarter" idx="12"/>
          </p:nvPr>
        </p:nvSpPr>
        <p:spPr/>
        <p:txBody>
          <a:bodyPr/>
          <a:lstStyle/>
          <a:p>
            <a:fld id="{FFB06579-6CCF-7C4D-B6F0-BA91F2277934}" type="slidenum">
              <a:rPr lang="en-US" smtClean="0"/>
              <a:t>6</a:t>
            </a:fld>
            <a:endParaRPr lang="en-US"/>
          </a:p>
        </p:txBody>
      </p:sp>
    </p:spTree>
    <p:extLst>
      <p:ext uri="{BB962C8B-B14F-4D97-AF65-F5344CB8AC3E}">
        <p14:creationId xmlns:p14="http://schemas.microsoft.com/office/powerpoint/2010/main" val="191184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Different Methods for Planning</a:t>
            </a:r>
          </a:p>
        </p:txBody>
      </p:sp>
      <p:pic>
        <p:nvPicPr>
          <p:cNvPr id="1075221"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8325" y="1882775"/>
            <a:ext cx="8175625" cy="706438"/>
          </a:xfrm>
          <a:prstGeom prst="rect">
            <a:avLst/>
          </a:prstGeom>
          <a:noFill/>
          <a:ln w="9525">
            <a:noFill/>
            <a:miter lim="800000"/>
            <a:headEnd/>
            <a:tailEnd/>
          </a:ln>
        </p:spPr>
      </p:pic>
      <p:pic>
        <p:nvPicPr>
          <p:cNvPr id="1075222"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 y="2973388"/>
            <a:ext cx="8247063" cy="685800"/>
          </a:xfrm>
          <a:prstGeom prst="rect">
            <a:avLst/>
          </a:prstGeom>
          <a:noFill/>
          <a:ln w="9525">
            <a:noFill/>
            <a:miter lim="800000"/>
            <a:headEnd/>
            <a:tailEnd/>
          </a:ln>
        </p:spPr>
      </p:pic>
      <p:sp>
        <p:nvSpPr>
          <p:cNvPr id="33798" name="Line 24"/>
          <p:cNvSpPr>
            <a:spLocks noChangeShapeType="1"/>
          </p:cNvSpPr>
          <p:nvPr/>
        </p:nvSpPr>
        <p:spPr bwMode="auto">
          <a:xfrm>
            <a:off x="2473325" y="1903413"/>
            <a:ext cx="6270625" cy="1587"/>
          </a:xfrm>
          <a:prstGeom prst="line">
            <a:avLst/>
          </a:prstGeom>
          <a:noFill/>
          <a:ln w="19050">
            <a:solidFill>
              <a:srgbClr val="FF0000"/>
            </a:solidFill>
            <a:round/>
            <a:headEnd/>
            <a:tailEnd type="triangle" w="med" len="med"/>
          </a:ln>
        </p:spPr>
        <p:txBody>
          <a:bodyPr>
            <a:prstTxWarp prst="textNoShape">
              <a:avLst/>
            </a:prstTxWarp>
          </a:bodyPr>
          <a:lstStyle/>
          <a:p>
            <a:endParaRPr lang="en-US"/>
          </a:p>
        </p:txBody>
      </p:sp>
      <p:sp>
        <p:nvSpPr>
          <p:cNvPr id="33799" name="Text Box 25"/>
          <p:cNvSpPr txBox="1">
            <a:spLocks noChangeArrowheads="1"/>
          </p:cNvSpPr>
          <p:nvPr/>
        </p:nvSpPr>
        <p:spPr bwMode="auto">
          <a:xfrm>
            <a:off x="4968875" y="1524000"/>
            <a:ext cx="627063" cy="336550"/>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latin typeface="Tahoma" charset="0"/>
              </a:rPr>
              <a:t>Time</a:t>
            </a:r>
          </a:p>
        </p:txBody>
      </p:sp>
      <p:grpSp>
        <p:nvGrpSpPr>
          <p:cNvPr id="5" name="Group 4"/>
          <p:cNvGrpSpPr/>
          <p:nvPr/>
        </p:nvGrpSpPr>
        <p:grpSpPr>
          <a:xfrm>
            <a:off x="84818" y="1963611"/>
            <a:ext cx="347505" cy="3729058"/>
            <a:chOff x="84818" y="1963611"/>
            <a:chExt cx="347505" cy="3729058"/>
          </a:xfrm>
        </p:grpSpPr>
        <p:cxnSp>
          <p:nvCxnSpPr>
            <p:cNvPr id="3" name="Straight Arrow Connector 2"/>
            <p:cNvCxnSpPr/>
            <p:nvPr/>
          </p:nvCxnSpPr>
          <p:spPr bwMode="auto">
            <a:xfrm>
              <a:off x="423317" y="1963611"/>
              <a:ext cx="9006" cy="3729058"/>
            </a:xfrm>
            <a:prstGeom prst="straightConnector1">
              <a:avLst/>
            </a:prstGeom>
            <a:solidFill>
              <a:schemeClr val="accent1"/>
            </a:solidFill>
            <a:ln w="57150" cap="flat" cmpd="sng" algn="ctr">
              <a:solidFill>
                <a:schemeClr val="accent2">
                  <a:lumMod val="75000"/>
                </a:schemeClr>
              </a:solidFill>
              <a:prstDash val="solid"/>
              <a:round/>
              <a:headEnd type="none" w="med" len="med"/>
              <a:tailEnd type="triangle"/>
            </a:ln>
            <a:effectLst/>
          </p:spPr>
        </p:cxnSp>
        <p:sp>
          <p:nvSpPr>
            <p:cNvPr id="4" name="TextBox 3"/>
            <p:cNvSpPr txBox="1"/>
            <p:nvPr/>
          </p:nvSpPr>
          <p:spPr>
            <a:xfrm rot="16200000">
              <a:off x="-612185" y="3687777"/>
              <a:ext cx="1701783" cy="307777"/>
            </a:xfrm>
            <a:prstGeom prst="rect">
              <a:avLst/>
            </a:prstGeom>
            <a:noFill/>
          </p:spPr>
          <p:txBody>
            <a:bodyPr wrap="none" rtlCol="0">
              <a:spAutoFit/>
            </a:bodyPr>
            <a:lstStyle/>
            <a:p>
              <a:r>
                <a:rPr lang="en-US" sz="1400" dirty="0" smtClean="0">
                  <a:solidFill>
                    <a:schemeClr val="accent2">
                      <a:lumMod val="75000"/>
                    </a:schemeClr>
                  </a:solidFill>
                </a:rPr>
                <a:t>Planning Horizon</a:t>
              </a:r>
              <a:endParaRPr lang="en-US" sz="1400" dirty="0">
                <a:solidFill>
                  <a:schemeClr val="accent2">
                    <a:lumMod val="75000"/>
                  </a:schemeClr>
                </a:solidFill>
              </a:endParaRPr>
            </a:p>
          </p:txBody>
        </p:sp>
      </p:grpSp>
      <p:sp>
        <p:nvSpPr>
          <p:cNvPr id="6" name="TextBox 5"/>
          <p:cNvSpPr txBox="1"/>
          <p:nvPr/>
        </p:nvSpPr>
        <p:spPr>
          <a:xfrm>
            <a:off x="2077932" y="4413621"/>
            <a:ext cx="5120036" cy="707886"/>
          </a:xfrm>
          <a:prstGeom prst="rect">
            <a:avLst/>
          </a:prstGeom>
          <a:noFill/>
        </p:spPr>
        <p:txBody>
          <a:bodyPr wrap="none" rtlCol="0">
            <a:spAutoFit/>
          </a:bodyPr>
          <a:lstStyle/>
          <a:p>
            <a:pPr algn="ctr"/>
            <a:r>
              <a:rPr lang="en-US" sz="2000" b="1" dirty="0" smtClean="0">
                <a:solidFill>
                  <a:schemeClr val="accent2">
                    <a:lumMod val="75000"/>
                  </a:schemeClr>
                </a:solidFill>
              </a:rPr>
              <a:t>But what about very long </a:t>
            </a:r>
            <a:br>
              <a:rPr lang="en-US" sz="2000" b="1" dirty="0" smtClean="0">
                <a:solidFill>
                  <a:schemeClr val="accent2">
                    <a:lumMod val="75000"/>
                  </a:schemeClr>
                </a:solidFill>
              </a:rPr>
            </a:br>
            <a:r>
              <a:rPr lang="en-US" sz="2000" b="1" dirty="0" smtClean="0">
                <a:solidFill>
                  <a:schemeClr val="accent2">
                    <a:lumMod val="75000"/>
                  </a:schemeClr>
                </a:solidFill>
              </a:rPr>
              <a:t>term (10 to 30+ years) planning?  </a:t>
            </a:r>
            <a:endParaRPr lang="en-US" sz="2000" b="1" dirty="0">
              <a:solidFill>
                <a:schemeClr val="accent2">
                  <a:lumMod val="75000"/>
                </a:schemeClr>
              </a:solidFill>
            </a:endParaRPr>
          </a:p>
        </p:txBody>
      </p:sp>
      <p:sp>
        <p:nvSpPr>
          <p:cNvPr id="2" name="Slide Number Placeholder 1"/>
          <p:cNvSpPr>
            <a:spLocks noGrp="1"/>
          </p:cNvSpPr>
          <p:nvPr>
            <p:ph type="sldNum" sz="quarter" idx="12"/>
          </p:nvPr>
        </p:nvSpPr>
        <p:spPr/>
        <p:txBody>
          <a:bodyPr/>
          <a:lstStyle/>
          <a:p>
            <a:fld id="{FFB06579-6CCF-7C4D-B6F0-BA91F2277934}" type="slidenum">
              <a:rPr lang="en-US" smtClean="0"/>
              <a:t>7</a:t>
            </a:fld>
            <a:endParaRPr lang="en-US"/>
          </a:p>
        </p:txBody>
      </p:sp>
    </p:spTree>
    <p:custDataLst>
      <p:tags r:id="rId1"/>
    </p:custDataLst>
    <p:extLst>
      <p:ext uri="{BB962C8B-B14F-4D97-AF65-F5344CB8AC3E}">
        <p14:creationId xmlns:p14="http://schemas.microsoft.com/office/powerpoint/2010/main" val="16363483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75221"/>
                                        </p:tgtEl>
                                        <p:attrNameLst>
                                          <p:attrName>style.visibility</p:attrName>
                                        </p:attrNameLst>
                                      </p:cBhvr>
                                      <p:to>
                                        <p:strVal val="visible"/>
                                      </p:to>
                                    </p:set>
                                    <p:animEffect transition="in" filter="wipe(left)">
                                      <p:cBhvr>
                                        <p:cTn id="12" dur="1000"/>
                                        <p:tgtEl>
                                          <p:spTgt spid="10752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75222"/>
                                        </p:tgtEl>
                                        <p:attrNameLst>
                                          <p:attrName>style.visibility</p:attrName>
                                        </p:attrNameLst>
                                      </p:cBhvr>
                                      <p:to>
                                        <p:strVal val="visible"/>
                                      </p:to>
                                    </p:set>
                                    <p:animEffect transition="in" filter="wipe(left)">
                                      <p:cBhvr>
                                        <p:cTn id="17" dur="1000"/>
                                        <p:tgtEl>
                                          <p:spTgt spid="1075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70211" y="172800"/>
            <a:ext cx="8811759" cy="613440"/>
          </a:xfrm>
        </p:spPr>
        <p:txBody>
          <a:bodyPr/>
          <a:lstStyle/>
          <a:p>
            <a:pPr eaLnBrk="1" hangingPunct="1"/>
            <a:r>
              <a:rPr lang="en-US" dirty="0" smtClean="0"/>
              <a:t>Longer Term Planning</a:t>
            </a:r>
          </a:p>
        </p:txBody>
      </p:sp>
      <p:pic>
        <p:nvPicPr>
          <p:cNvPr id="25603" name="Picture 3"/>
          <p:cNvPicPr>
            <a:picLocks noChangeAspect="1" noChangeArrowheads="1"/>
          </p:cNvPicPr>
          <p:nvPr/>
        </p:nvPicPr>
        <p:blipFill>
          <a:blip r:embed="rId4" cstate="print"/>
          <a:srcRect/>
          <a:stretch>
            <a:fillRect/>
          </a:stretch>
        </p:blipFill>
        <p:spPr bwMode="auto">
          <a:xfrm>
            <a:off x="170211" y="945802"/>
            <a:ext cx="8534479" cy="5162898"/>
          </a:xfrm>
          <a:prstGeom prst="rect">
            <a:avLst/>
          </a:prstGeom>
          <a:noFill/>
          <a:ln w="12700">
            <a:noFill/>
            <a:miter lim="800000"/>
            <a:headEnd type="none" w="sm" len="sm"/>
            <a:tailEnd type="none" w="sm" len="sm"/>
          </a:ln>
        </p:spPr>
      </p:pic>
      <p:sp>
        <p:nvSpPr>
          <p:cNvPr id="25604" name="Text Box 4"/>
          <p:cNvSpPr txBox="1">
            <a:spLocks noChangeArrowheads="1"/>
          </p:cNvSpPr>
          <p:nvPr/>
        </p:nvSpPr>
        <p:spPr bwMode="auto">
          <a:xfrm>
            <a:off x="2189032" y="6398201"/>
            <a:ext cx="4069543" cy="244475"/>
          </a:xfrm>
          <a:prstGeom prst="rect">
            <a:avLst/>
          </a:prstGeom>
          <a:noFill/>
          <a:ln w="12700">
            <a:noFill/>
            <a:miter lim="800000"/>
            <a:headEnd type="none" w="sm" len="sm"/>
            <a:tailEnd type="none" w="sm" len="sm"/>
          </a:ln>
        </p:spPr>
        <p:txBody>
          <a:bodyPr wrap="square">
            <a:prstTxWarp prst="textNoShape">
              <a:avLst/>
            </a:prstTxWarp>
            <a:spAutoFit/>
          </a:bodyPr>
          <a:lstStyle/>
          <a:p>
            <a:pPr>
              <a:spcBef>
                <a:spcPct val="50000"/>
              </a:spcBef>
            </a:pPr>
            <a:r>
              <a:rPr lang="en-US" sz="1000" dirty="0">
                <a:latin typeface="Calibri" charset="0"/>
              </a:rPr>
              <a:t>Source: </a:t>
            </a:r>
            <a:r>
              <a:rPr lang="en-US" sz="1000" u="sng" dirty="0">
                <a:latin typeface="Calibri" charset="0"/>
              </a:rPr>
              <a:t>Scenarios: An Explorer’s Guide</a:t>
            </a:r>
            <a:r>
              <a:rPr lang="en-US" sz="1000" dirty="0">
                <a:latin typeface="Calibri" charset="0"/>
              </a:rPr>
              <a:t>, Shell International 2003.</a:t>
            </a:r>
            <a:r>
              <a:rPr lang="en-US" sz="1000" u="sng" dirty="0">
                <a:latin typeface="Calibri" charset="0"/>
              </a:rPr>
              <a:t> </a:t>
            </a:r>
          </a:p>
        </p:txBody>
      </p:sp>
      <p:sp>
        <p:nvSpPr>
          <p:cNvPr id="2" name="Slide Number Placeholder 1"/>
          <p:cNvSpPr>
            <a:spLocks noGrp="1"/>
          </p:cNvSpPr>
          <p:nvPr>
            <p:ph type="sldNum" sz="quarter" idx="11"/>
          </p:nvPr>
        </p:nvSpPr>
        <p:spPr/>
        <p:txBody>
          <a:bodyPr/>
          <a:lstStyle/>
          <a:p>
            <a:fld id="{B430D8A9-3FAC-4A0A-A1D1-E9F72B2FBCFB}" type="slidenum">
              <a:rPr lang="en-US" smtClean="0"/>
              <a:pPr/>
              <a:t>8</a:t>
            </a:fld>
            <a:endParaRPr lang="en-US"/>
          </a:p>
        </p:txBody>
      </p:sp>
    </p:spTree>
    <p:custDataLst>
      <p:tags r:id="rId1"/>
    </p:custDataLst>
    <p:extLst>
      <p:ext uri="{BB962C8B-B14F-4D97-AF65-F5344CB8AC3E}">
        <p14:creationId xmlns:p14="http://schemas.microsoft.com/office/powerpoint/2010/main" val="35906958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Different Methods for Planning</a:t>
            </a:r>
          </a:p>
        </p:txBody>
      </p:sp>
      <p:pic>
        <p:nvPicPr>
          <p:cNvPr id="1075221"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8325" y="1882775"/>
            <a:ext cx="8175625" cy="706438"/>
          </a:xfrm>
          <a:prstGeom prst="rect">
            <a:avLst/>
          </a:prstGeom>
          <a:noFill/>
          <a:ln w="9525">
            <a:noFill/>
            <a:miter lim="800000"/>
            <a:headEnd/>
            <a:tailEnd/>
          </a:ln>
        </p:spPr>
      </p:pic>
      <p:pic>
        <p:nvPicPr>
          <p:cNvPr id="1075222"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 y="2973388"/>
            <a:ext cx="8247063" cy="685800"/>
          </a:xfrm>
          <a:prstGeom prst="rect">
            <a:avLst/>
          </a:prstGeom>
          <a:noFill/>
          <a:ln w="9525">
            <a:noFill/>
            <a:miter lim="800000"/>
            <a:headEnd/>
            <a:tailEnd/>
          </a:ln>
        </p:spPr>
      </p:pic>
      <p:pic>
        <p:nvPicPr>
          <p:cNvPr id="1075223"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2125" y="3613150"/>
            <a:ext cx="8247063" cy="2009775"/>
          </a:xfrm>
          <a:prstGeom prst="rect">
            <a:avLst/>
          </a:prstGeom>
          <a:noFill/>
          <a:ln w="9525">
            <a:noFill/>
            <a:miter lim="800000"/>
            <a:headEnd/>
            <a:tailEnd/>
          </a:ln>
        </p:spPr>
      </p:pic>
      <p:sp>
        <p:nvSpPr>
          <p:cNvPr id="33798" name="Line 24"/>
          <p:cNvSpPr>
            <a:spLocks noChangeShapeType="1"/>
          </p:cNvSpPr>
          <p:nvPr/>
        </p:nvSpPr>
        <p:spPr bwMode="auto">
          <a:xfrm>
            <a:off x="2473325" y="1903413"/>
            <a:ext cx="6270625" cy="1587"/>
          </a:xfrm>
          <a:prstGeom prst="line">
            <a:avLst/>
          </a:prstGeom>
          <a:noFill/>
          <a:ln w="19050">
            <a:solidFill>
              <a:srgbClr val="FF0000"/>
            </a:solidFill>
            <a:round/>
            <a:headEnd/>
            <a:tailEnd type="triangle" w="med" len="med"/>
          </a:ln>
        </p:spPr>
        <p:txBody>
          <a:bodyPr>
            <a:prstTxWarp prst="textNoShape">
              <a:avLst/>
            </a:prstTxWarp>
          </a:bodyPr>
          <a:lstStyle/>
          <a:p>
            <a:endParaRPr lang="en-US"/>
          </a:p>
        </p:txBody>
      </p:sp>
      <p:sp>
        <p:nvSpPr>
          <p:cNvPr id="33799" name="Text Box 25"/>
          <p:cNvSpPr txBox="1">
            <a:spLocks noChangeArrowheads="1"/>
          </p:cNvSpPr>
          <p:nvPr/>
        </p:nvSpPr>
        <p:spPr bwMode="auto">
          <a:xfrm>
            <a:off x="4968875" y="1524000"/>
            <a:ext cx="627063" cy="336550"/>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latin typeface="Tahoma" charset="0"/>
              </a:rPr>
              <a:t>Time</a:t>
            </a:r>
          </a:p>
        </p:txBody>
      </p:sp>
      <p:grpSp>
        <p:nvGrpSpPr>
          <p:cNvPr id="10" name="Group 9"/>
          <p:cNvGrpSpPr/>
          <p:nvPr/>
        </p:nvGrpSpPr>
        <p:grpSpPr>
          <a:xfrm>
            <a:off x="84818" y="1963611"/>
            <a:ext cx="347505" cy="3729058"/>
            <a:chOff x="84818" y="1963611"/>
            <a:chExt cx="347505" cy="3729058"/>
          </a:xfrm>
        </p:grpSpPr>
        <p:cxnSp>
          <p:nvCxnSpPr>
            <p:cNvPr id="11" name="Straight Arrow Connector 10"/>
            <p:cNvCxnSpPr/>
            <p:nvPr/>
          </p:nvCxnSpPr>
          <p:spPr bwMode="auto">
            <a:xfrm>
              <a:off x="423317" y="1963611"/>
              <a:ext cx="9006" cy="3729058"/>
            </a:xfrm>
            <a:prstGeom prst="straightConnector1">
              <a:avLst/>
            </a:prstGeom>
            <a:solidFill>
              <a:schemeClr val="accent1"/>
            </a:solidFill>
            <a:ln w="57150" cap="flat" cmpd="sng" algn="ctr">
              <a:solidFill>
                <a:schemeClr val="accent2">
                  <a:lumMod val="75000"/>
                </a:schemeClr>
              </a:solidFill>
              <a:prstDash val="solid"/>
              <a:round/>
              <a:headEnd type="none" w="med" len="med"/>
              <a:tailEnd type="triangle"/>
            </a:ln>
            <a:effectLst/>
          </p:spPr>
        </p:cxnSp>
        <p:sp>
          <p:nvSpPr>
            <p:cNvPr id="12" name="TextBox 11"/>
            <p:cNvSpPr txBox="1"/>
            <p:nvPr/>
          </p:nvSpPr>
          <p:spPr>
            <a:xfrm rot="16200000">
              <a:off x="-612185" y="3687777"/>
              <a:ext cx="1701783" cy="307777"/>
            </a:xfrm>
            <a:prstGeom prst="rect">
              <a:avLst/>
            </a:prstGeom>
            <a:noFill/>
          </p:spPr>
          <p:txBody>
            <a:bodyPr wrap="none" rtlCol="0">
              <a:spAutoFit/>
            </a:bodyPr>
            <a:lstStyle/>
            <a:p>
              <a:r>
                <a:rPr lang="en-US" sz="1400" dirty="0" smtClean="0">
                  <a:solidFill>
                    <a:schemeClr val="accent2">
                      <a:lumMod val="75000"/>
                    </a:schemeClr>
                  </a:solidFill>
                </a:rPr>
                <a:t>Planning Horizon</a:t>
              </a:r>
              <a:endParaRPr lang="en-US" sz="1400" dirty="0">
                <a:solidFill>
                  <a:schemeClr val="accent2">
                    <a:lumMod val="75000"/>
                  </a:schemeClr>
                </a:solidFill>
              </a:endParaRPr>
            </a:p>
          </p:txBody>
        </p:sp>
      </p:grpSp>
      <p:sp>
        <p:nvSpPr>
          <p:cNvPr id="2" name="Rectangle 1"/>
          <p:cNvSpPr/>
          <p:nvPr/>
        </p:nvSpPr>
        <p:spPr>
          <a:xfrm>
            <a:off x="755428" y="5506458"/>
            <a:ext cx="7397578" cy="461665"/>
          </a:xfrm>
          <a:prstGeom prst="rect">
            <a:avLst/>
          </a:prstGeom>
          <a:noFill/>
        </p:spPr>
        <p:txBody>
          <a:bodyPr wrap="none" rtlCol="0">
            <a:spAutoFit/>
          </a:bodyPr>
          <a:lstStyle/>
          <a:p>
            <a:pPr algn="ctr"/>
            <a:r>
              <a:rPr lang="en-US" sz="2400" b="1" dirty="0" smtClean="0">
                <a:solidFill>
                  <a:srgbClr val="800000"/>
                </a:solidFill>
              </a:rPr>
              <a:t>Shift focus from prediction to preparation</a:t>
            </a:r>
            <a:endParaRPr lang="en-US" sz="2400" b="1" dirty="0">
              <a:solidFill>
                <a:srgbClr val="800000"/>
              </a:solidFill>
            </a:endParaRPr>
          </a:p>
        </p:txBody>
      </p:sp>
      <p:sp>
        <p:nvSpPr>
          <p:cNvPr id="14" name="TextBox 13"/>
          <p:cNvSpPr txBox="1"/>
          <p:nvPr/>
        </p:nvSpPr>
        <p:spPr>
          <a:xfrm>
            <a:off x="2077932" y="4413621"/>
            <a:ext cx="5120036" cy="707886"/>
          </a:xfrm>
          <a:prstGeom prst="rect">
            <a:avLst/>
          </a:prstGeom>
          <a:noFill/>
        </p:spPr>
        <p:txBody>
          <a:bodyPr wrap="none" rtlCol="0">
            <a:spAutoFit/>
          </a:bodyPr>
          <a:lstStyle/>
          <a:p>
            <a:pPr algn="ctr"/>
            <a:r>
              <a:rPr lang="en-US" sz="2000" b="1" dirty="0" smtClean="0">
                <a:solidFill>
                  <a:schemeClr val="accent2">
                    <a:lumMod val="75000"/>
                  </a:schemeClr>
                </a:solidFill>
              </a:rPr>
              <a:t>But what about very long </a:t>
            </a:r>
            <a:br>
              <a:rPr lang="en-US" sz="2000" b="1" dirty="0" smtClean="0">
                <a:solidFill>
                  <a:schemeClr val="accent2">
                    <a:lumMod val="75000"/>
                  </a:schemeClr>
                </a:solidFill>
              </a:rPr>
            </a:br>
            <a:r>
              <a:rPr lang="en-US" sz="2000" b="1" dirty="0" smtClean="0">
                <a:solidFill>
                  <a:schemeClr val="accent2">
                    <a:lumMod val="75000"/>
                  </a:schemeClr>
                </a:solidFill>
              </a:rPr>
              <a:t>term (10 to 30+ years) planning?  </a:t>
            </a:r>
            <a:endParaRPr lang="en-US" sz="2000" b="1" dirty="0">
              <a:solidFill>
                <a:schemeClr val="accent2">
                  <a:lumMod val="75000"/>
                </a:schemeClr>
              </a:solidFill>
            </a:endParaRPr>
          </a:p>
        </p:txBody>
      </p:sp>
      <p:sp>
        <p:nvSpPr>
          <p:cNvPr id="3" name="Slide Number Placeholder 2"/>
          <p:cNvSpPr>
            <a:spLocks noGrp="1"/>
          </p:cNvSpPr>
          <p:nvPr>
            <p:ph type="sldNum" sz="quarter" idx="12"/>
          </p:nvPr>
        </p:nvSpPr>
        <p:spPr/>
        <p:txBody>
          <a:bodyPr/>
          <a:lstStyle/>
          <a:p>
            <a:fld id="{FFB06579-6CCF-7C4D-B6F0-BA91F2277934}" type="slidenum">
              <a:rPr lang="en-US" smtClean="0"/>
              <a:t>9</a:t>
            </a:fld>
            <a:endParaRPr lang="en-US"/>
          </a:p>
        </p:txBody>
      </p:sp>
    </p:spTree>
    <p:custDataLst>
      <p:tags r:id="rId1"/>
    </p:custDataLst>
    <p:extLst>
      <p:ext uri="{BB962C8B-B14F-4D97-AF65-F5344CB8AC3E}">
        <p14:creationId xmlns:p14="http://schemas.microsoft.com/office/powerpoint/2010/main" val="27081077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075223"/>
                                        </p:tgtEl>
                                        <p:attrNameLst>
                                          <p:attrName>style.visibility</p:attrName>
                                        </p:attrNameLst>
                                      </p:cBhvr>
                                      <p:to>
                                        <p:strVal val="visible"/>
                                      </p:to>
                                    </p:set>
                                    <p:animEffect transition="in" filter="wipe(right)">
                                      <p:cBhvr>
                                        <p:cTn id="16" dur="1000"/>
                                        <p:tgtEl>
                                          <p:spTgt spid="1075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4209</TotalTime>
  <Words>5145</Words>
  <Application>Microsoft Macintosh PowerPoint</Application>
  <PresentationFormat>On-screen Show (4:3)</PresentationFormat>
  <Paragraphs>519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 </vt:lpstr>
      <vt:lpstr>Agenda</vt:lpstr>
      <vt:lpstr>Freight Transportation Planning is Hard.</vt:lpstr>
      <vt:lpstr>NCHRP 20-83(1) Project Objectives</vt:lpstr>
      <vt:lpstr>Introduction to Scenario Planning</vt:lpstr>
      <vt:lpstr>[either use the next nine slides or play the “Intro_To_ScenarioPlanning.mp4” video] </vt:lpstr>
      <vt:lpstr>Different Methods for Planning</vt:lpstr>
      <vt:lpstr>Longer Term Planning</vt:lpstr>
      <vt:lpstr>Different Methods for Planning</vt:lpstr>
      <vt:lpstr>So many potential futures, so little time . . . </vt:lpstr>
      <vt:lpstr>Preferred vs. Probable vs. Plausible</vt:lpstr>
      <vt:lpstr>Scenario Planning </vt:lpstr>
      <vt:lpstr>Effects versus Events</vt:lpstr>
      <vt:lpstr>Translating Events into Effects Freight Flow Patterns</vt:lpstr>
      <vt:lpstr>The Real Value of Scenario Planning</vt:lpstr>
      <vt:lpstr>Future Freight Flow Scenarios</vt:lpstr>
      <vt:lpstr>Future Freight Flow Scenarios</vt:lpstr>
      <vt:lpstr>[either use the next several slides or play the “Free_Your_Mind.mp4” video] </vt:lpstr>
      <vt:lpstr>Classic Cases of Short Sightedness</vt:lpstr>
      <vt:lpstr>Classic Cases of Short Sightedness</vt:lpstr>
      <vt:lpstr>Suspend Disbelief:  Technology</vt:lpstr>
      <vt:lpstr>US Technology Adoption Rates from 1900 to 2005</vt:lpstr>
      <vt:lpstr>PowerPoint Presentation</vt:lpstr>
      <vt:lpstr>Suspend Disbelief:  Economics </vt:lpstr>
      <vt:lpstr>Suspend Disbelief:  Economics </vt:lpstr>
      <vt:lpstr>Suspend Disbelief:  Political</vt:lpstr>
      <vt:lpstr>Future Freight Flow Scenarios</vt:lpstr>
      <vt:lpstr>So, what we will do?</vt:lpstr>
      <vt:lpstr>FFF Workshop</vt:lpstr>
      <vt:lpstr>Tasks to Complete in Breakouts</vt:lpstr>
      <vt:lpstr>Strategic Question 1: Where should infrastructure investment be placed?</vt:lpstr>
      <vt:lpstr>Strategic Question 2:  What should the level of investment be?</vt:lpstr>
      <vt:lpstr>Strategic Question 3: Level of Policy  and Funding Sources</vt:lpstr>
      <vt:lpstr>Infrastructure Components</vt:lpstr>
      <vt:lpstr>So, lets go!</vt:lpstr>
      <vt:lpstr>Questions?</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adfasdf</dc:title>
  <dc:creator>Chris Caplice</dc:creator>
  <cp:lastModifiedBy>Chris Caplice</cp:lastModifiedBy>
  <cp:revision>205</cp:revision>
  <cp:lastPrinted>2012-02-09T21:54:54Z</cp:lastPrinted>
  <dcterms:created xsi:type="dcterms:W3CDTF">2012-02-03T23:10:42Z</dcterms:created>
  <dcterms:modified xsi:type="dcterms:W3CDTF">2012-02-24T01:22:26Z</dcterms:modified>
</cp:coreProperties>
</file>