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61" r:id="rId23"/>
    <p:sldId id="351" r:id="rId24"/>
    <p:sldId id="352" r:id="rId25"/>
    <p:sldId id="353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494" autoAdjust="0"/>
  </p:normalViewPr>
  <p:slideViewPr>
    <p:cSldViewPr snapToGrid="0" snapToObjects="1">
      <p:cViewPr varScale="1">
        <p:scale>
          <a:sx n="83" d="100"/>
          <a:sy n="83" d="100"/>
        </p:scale>
        <p:origin x="-3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dul\Documents\Research\MIT_Research\SC2020\SC2020_2009-and-after\Federal_Highway\Templates\Evaluation-debri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Global Marketplace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9694359101796"/>
          <c:y val="0.0939615874406146"/>
          <c:w val="0.878565363929019"/>
          <c:h val="0.70969598745512"/>
        </c:manualLayout>
      </c:layout>
      <c:barChart>
        <c:barDir val="col"/>
        <c:grouping val="stacked"/>
        <c:varyColors val="0"/>
        <c:ser>
          <c:idx val="0"/>
          <c:order val="0"/>
          <c:tx>
            <c:v>Invest</c:v>
          </c:tx>
          <c:spPr>
            <a:solidFill>
              <a:srgbClr val="00B050"/>
            </a:solidFill>
          </c:spPr>
          <c:invertIfNegative val="0"/>
          <c:cat>
            <c:strRef>
              <c:f>'Global Marketplace'!$B$3:$B$18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'Global Marketplace'!$C$3:$C$18</c:f>
              <c:numCache>
                <c:formatCode>0%</c:formatCode>
                <c:ptCount val="16"/>
                <c:pt idx="0">
                  <c:v>0.00735294117647059</c:v>
                </c:pt>
                <c:pt idx="1">
                  <c:v>0.0147058823529412</c:v>
                </c:pt>
                <c:pt idx="2">
                  <c:v>0.0220588235294118</c:v>
                </c:pt>
                <c:pt idx="3">
                  <c:v>0.0294117647058823</c:v>
                </c:pt>
                <c:pt idx="4">
                  <c:v>0.0367647058823529</c:v>
                </c:pt>
                <c:pt idx="5">
                  <c:v>0.0441176470588235</c:v>
                </c:pt>
                <c:pt idx="6">
                  <c:v>0.0514705882352941</c:v>
                </c:pt>
                <c:pt idx="7">
                  <c:v>0.0588235294117647</c:v>
                </c:pt>
                <c:pt idx="8">
                  <c:v>0.0661764705882353</c:v>
                </c:pt>
                <c:pt idx="9">
                  <c:v>0.0735294117647059</c:v>
                </c:pt>
                <c:pt idx="10">
                  <c:v>0.0808823529411765</c:v>
                </c:pt>
                <c:pt idx="11">
                  <c:v>0.0882352941176471</c:v>
                </c:pt>
                <c:pt idx="12">
                  <c:v>0.0955882352941176</c:v>
                </c:pt>
                <c:pt idx="13">
                  <c:v>0.102941176470588</c:v>
                </c:pt>
                <c:pt idx="14">
                  <c:v>0.110294117647059</c:v>
                </c:pt>
                <c:pt idx="15">
                  <c:v>0.117647058823529</c:v>
                </c:pt>
              </c:numCache>
            </c:numRef>
          </c:val>
        </c:ser>
        <c:ser>
          <c:idx val="1"/>
          <c:order val="1"/>
          <c:tx>
            <c:v>Veto</c:v>
          </c:tx>
          <c:spPr>
            <a:solidFill>
              <a:srgbClr val="FF0000"/>
            </a:solidFill>
          </c:spPr>
          <c:invertIfNegative val="0"/>
          <c:cat>
            <c:strRef>
              <c:f>'Global Marketplace'!$B$3:$B$18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'Global Marketplace'!$D$3:$D$18</c:f>
              <c:numCache>
                <c:formatCode>0%</c:formatCode>
                <c:ptCount val="16"/>
                <c:pt idx="0">
                  <c:v>-0.125</c:v>
                </c:pt>
                <c:pt idx="1">
                  <c:v>0.0</c:v>
                </c:pt>
                <c:pt idx="2">
                  <c:v>-0.125</c:v>
                </c:pt>
                <c:pt idx="3">
                  <c:v>0.0</c:v>
                </c:pt>
                <c:pt idx="4">
                  <c:v>-0.125</c:v>
                </c:pt>
                <c:pt idx="5">
                  <c:v>0.0</c:v>
                </c:pt>
                <c:pt idx="6">
                  <c:v>-0.125</c:v>
                </c:pt>
                <c:pt idx="7">
                  <c:v>0.0</c:v>
                </c:pt>
                <c:pt idx="8">
                  <c:v>-0.125</c:v>
                </c:pt>
                <c:pt idx="9">
                  <c:v>0.0</c:v>
                </c:pt>
                <c:pt idx="10">
                  <c:v>-0.125</c:v>
                </c:pt>
                <c:pt idx="11">
                  <c:v>0.0</c:v>
                </c:pt>
                <c:pt idx="12">
                  <c:v>-0.125</c:v>
                </c:pt>
                <c:pt idx="13">
                  <c:v>0.0</c:v>
                </c:pt>
                <c:pt idx="14">
                  <c:v>-0.125</c:v>
                </c:pt>
                <c:pt idx="1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00321304"/>
        <c:axId val="-2095559896"/>
      </c:barChart>
      <c:lineChart>
        <c:grouping val="standard"/>
        <c:varyColors val="0"/>
        <c:ser>
          <c:idx val="2"/>
          <c:order val="2"/>
          <c:tx>
            <c:strRef>
              <c:f>'Global Marketplace'!$J$2</c:f>
              <c:strCache>
                <c:ptCount val="1"/>
                <c:pt idx="0">
                  <c:v>G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'Global Marketplace'!$J$3:$J$18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1.0</c:v>
                </c:pt>
                <c:pt idx="12">
                  <c:v>-1.0</c:v>
                </c:pt>
                <c:pt idx="13">
                  <c:v>1.0</c:v>
                </c:pt>
                <c:pt idx="14">
                  <c:v>-1.0</c:v>
                </c:pt>
                <c:pt idx="15">
                  <c:v>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'Global Marketplace'!$K$2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4"/>
            <c:spPr>
              <a:ln w="50800">
                <a:solidFill>
                  <a:srgbClr val="FF0000"/>
                </a:solidFill>
              </a:ln>
            </c:spPr>
          </c:marker>
          <c:val>
            <c:numRef>
              <c:f>'Global Marketplace'!$K$3:$K$18</c:f>
              <c:numCache>
                <c:formatCode>General</c:formatCode>
                <c:ptCount val="16"/>
                <c:pt idx="0">
                  <c:v>1.0</c:v>
                </c:pt>
                <c:pt idx="1">
                  <c:v>-1.0</c:v>
                </c:pt>
                <c:pt idx="2">
                  <c:v>1.0</c:v>
                </c:pt>
                <c:pt idx="3">
                  <c:v>-1.0</c:v>
                </c:pt>
                <c:pt idx="4">
                  <c:v>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'Global Marketplace'!$L$2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'Global Marketplace'!$L$3:$L$18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1.0</c:v>
                </c:pt>
                <c:pt idx="7">
                  <c:v>-1.0</c:v>
                </c:pt>
                <c:pt idx="8">
                  <c:v>1.0</c:v>
                </c:pt>
                <c:pt idx="9">
                  <c:v>-1.0</c:v>
                </c:pt>
                <c:pt idx="10">
                  <c:v>1.0</c:v>
                </c:pt>
                <c:pt idx="11">
                  <c:v>-1.0</c:v>
                </c:pt>
                <c:pt idx="12">
                  <c:v>1.0</c:v>
                </c:pt>
                <c:pt idx="13">
                  <c:v>-1.0</c:v>
                </c:pt>
                <c:pt idx="14">
                  <c:v>1.0</c:v>
                </c:pt>
                <c:pt idx="15">
                  <c:v>-1.0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926136"/>
        <c:axId val="-2140336552"/>
      </c:lineChart>
      <c:catAx>
        <c:axId val="2100321304"/>
        <c:scaling>
          <c:orientation val="minMax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95559896"/>
        <c:crosses val="max"/>
        <c:auto val="1"/>
        <c:lblAlgn val="ctr"/>
        <c:lblOffset val="100"/>
        <c:tickLblSkip val="1"/>
        <c:noMultiLvlLbl val="0"/>
      </c:catAx>
      <c:valAx>
        <c:axId val="-2095559896"/>
        <c:scaling>
          <c:orientation val="minMax"/>
          <c:max val="0.3"/>
          <c:min val="-0.3"/>
        </c:scaling>
        <c:delete val="0"/>
        <c:axPos val="l"/>
        <c:majorGridlines>
          <c:spPr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"Invest</a:t>
                </a:r>
                <a:r>
                  <a:rPr lang="en-US" baseline="0"/>
                  <a:t> </a:t>
                </a:r>
                <a:r>
                  <a:rPr lang="en-US"/>
                  <a:t>points"</a:t>
                </a:r>
                <a:r>
                  <a:rPr lang="en-US" baseline="0"/>
                  <a:t> a</a:t>
                </a:r>
                <a:r>
                  <a:rPr lang="en-US"/>
                  <a:t>nd "Vetoes" received</a:t>
                </a:r>
              </a:p>
            </c:rich>
          </c:tx>
          <c:layout>
            <c:manualLayout>
              <c:xMode val="edge"/>
              <c:yMode val="edge"/>
              <c:x val="0.0127677725664856"/>
              <c:y val="0.083509218641167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00321304"/>
        <c:crosses val="autoZero"/>
        <c:crossBetween val="between"/>
        <c:majorUnit val="0.05"/>
      </c:valAx>
      <c:valAx>
        <c:axId val="-2140336552"/>
        <c:scaling>
          <c:orientation val="minMax"/>
          <c:max val="30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103926136"/>
        <c:crosses val="max"/>
        <c:crossBetween val="between"/>
        <c:majorUnit val="1.0"/>
      </c:valAx>
      <c:catAx>
        <c:axId val="-21039261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03365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One World Order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02363397757099"/>
          <c:y val="0.0850333164697082"/>
          <c:w val="0.902980792173706"/>
          <c:h val="0.70810336207974"/>
        </c:manualLayout>
      </c:layout>
      <c:barChart>
        <c:barDir val="col"/>
        <c:grouping val="stacked"/>
        <c:varyColors val="0"/>
        <c:ser>
          <c:idx val="0"/>
          <c:order val="0"/>
          <c:tx>
            <c:v>Invest</c:v>
          </c:tx>
          <c:spPr>
            <a:solidFill>
              <a:srgbClr val="00B050"/>
            </a:solidFill>
          </c:spPr>
          <c:invertIfNegative val="0"/>
          <c:cat>
            <c:strRef>
              <c:f>'One World Order'!$B$3:$B$18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'One World Order'!$C$3:$C$18</c:f>
              <c:numCache>
                <c:formatCode>0%</c:formatCode>
                <c:ptCount val="16"/>
                <c:pt idx="0">
                  <c:v>0.102564102564103</c:v>
                </c:pt>
                <c:pt idx="1">
                  <c:v>0.0512820512820513</c:v>
                </c:pt>
                <c:pt idx="2">
                  <c:v>0.0256410256410256</c:v>
                </c:pt>
                <c:pt idx="3">
                  <c:v>0.102564102564103</c:v>
                </c:pt>
                <c:pt idx="4">
                  <c:v>0.0512820512820513</c:v>
                </c:pt>
                <c:pt idx="5">
                  <c:v>0.0256410256410256</c:v>
                </c:pt>
                <c:pt idx="6">
                  <c:v>0.102564102564103</c:v>
                </c:pt>
                <c:pt idx="7">
                  <c:v>0.0512820512820513</c:v>
                </c:pt>
                <c:pt idx="8">
                  <c:v>0.0256410256410256</c:v>
                </c:pt>
                <c:pt idx="9">
                  <c:v>0.102564102564103</c:v>
                </c:pt>
                <c:pt idx="10">
                  <c:v>0.0512820512820513</c:v>
                </c:pt>
                <c:pt idx="11">
                  <c:v>0.0256410256410256</c:v>
                </c:pt>
                <c:pt idx="12">
                  <c:v>0.102564102564103</c:v>
                </c:pt>
                <c:pt idx="13">
                  <c:v>0.0512820512820513</c:v>
                </c:pt>
                <c:pt idx="14">
                  <c:v>0.0256410256410256</c:v>
                </c:pt>
                <c:pt idx="15">
                  <c:v>0.102564102564103</c:v>
                </c:pt>
              </c:numCache>
            </c:numRef>
          </c:val>
        </c:ser>
        <c:ser>
          <c:idx val="1"/>
          <c:order val="1"/>
          <c:tx>
            <c:v>Veto</c:v>
          </c:tx>
          <c:spPr>
            <a:solidFill>
              <a:srgbClr val="FF0000"/>
            </a:solidFill>
          </c:spPr>
          <c:invertIfNegative val="0"/>
          <c:cat>
            <c:strRef>
              <c:f>'One World Order'!$B$3:$B$18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'One World Order'!$D$3:$D$18</c:f>
              <c:numCache>
                <c:formatCode>0%</c:formatCode>
                <c:ptCount val="16"/>
                <c:pt idx="0">
                  <c:v>-0.025</c:v>
                </c:pt>
                <c:pt idx="1">
                  <c:v>-0.05</c:v>
                </c:pt>
                <c:pt idx="2">
                  <c:v>-0.075</c:v>
                </c:pt>
                <c:pt idx="3">
                  <c:v>-0.1</c:v>
                </c:pt>
                <c:pt idx="4">
                  <c:v>-0.025</c:v>
                </c:pt>
                <c:pt idx="5">
                  <c:v>-0.05</c:v>
                </c:pt>
                <c:pt idx="6">
                  <c:v>-0.075</c:v>
                </c:pt>
                <c:pt idx="7">
                  <c:v>-0.1</c:v>
                </c:pt>
                <c:pt idx="8">
                  <c:v>-0.025</c:v>
                </c:pt>
                <c:pt idx="9">
                  <c:v>-0.05</c:v>
                </c:pt>
                <c:pt idx="10">
                  <c:v>-0.075</c:v>
                </c:pt>
                <c:pt idx="11">
                  <c:v>-0.1</c:v>
                </c:pt>
                <c:pt idx="12">
                  <c:v>-0.025</c:v>
                </c:pt>
                <c:pt idx="13">
                  <c:v>-0.05</c:v>
                </c:pt>
                <c:pt idx="14">
                  <c:v>-0.075</c:v>
                </c:pt>
                <c:pt idx="15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89562856"/>
        <c:axId val="-2089558072"/>
      </c:barChart>
      <c:lineChart>
        <c:grouping val="standard"/>
        <c:varyColors val="0"/>
        <c:ser>
          <c:idx val="2"/>
          <c:order val="2"/>
          <c:tx>
            <c:strRef>
              <c:f>'One World Order'!$J$2</c:f>
              <c:strCache>
                <c:ptCount val="1"/>
                <c:pt idx="0">
                  <c:v>G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'One World Order'!$J$3:$J$18</c:f>
              <c:numCache>
                <c:formatCode>General</c:formatCode>
                <c:ptCount val="16"/>
                <c:pt idx="0">
                  <c:v>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'One World Order'!$K$2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4"/>
            <c:spPr>
              <a:ln w="50800">
                <a:solidFill>
                  <a:srgbClr val="FF0000"/>
                </a:solidFill>
              </a:ln>
            </c:spPr>
          </c:marker>
          <c:val>
            <c:numRef>
              <c:f>'One World Order'!$K$3:$K$18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'One World Order'!$L$2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'One World Order'!$L$3:$L$18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1.0</c:v>
                </c:pt>
                <c:pt idx="4">
                  <c:v>-1.0</c:v>
                </c:pt>
                <c:pt idx="5">
                  <c:v>-1.0</c:v>
                </c:pt>
                <c:pt idx="6">
                  <c:v>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9548776"/>
        <c:axId val="-2089551704"/>
      </c:lineChart>
      <c:catAx>
        <c:axId val="-2089562856"/>
        <c:scaling>
          <c:orientation val="minMax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89558072"/>
        <c:crosses val="max"/>
        <c:auto val="1"/>
        <c:lblAlgn val="ctr"/>
        <c:lblOffset val="100"/>
        <c:tickLblSkip val="1"/>
        <c:noMultiLvlLbl val="0"/>
      </c:catAx>
      <c:valAx>
        <c:axId val="-2089558072"/>
        <c:scaling>
          <c:orientation val="minMax"/>
          <c:max val="0.3"/>
          <c:min val="-0.3"/>
        </c:scaling>
        <c:delete val="0"/>
        <c:axPos val="l"/>
        <c:majorGridlines>
          <c:spPr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"Invest</a:t>
                </a:r>
                <a:r>
                  <a:rPr lang="en-US" baseline="0"/>
                  <a:t> </a:t>
                </a:r>
                <a:r>
                  <a:rPr lang="en-US"/>
                  <a:t>points"</a:t>
                </a:r>
                <a:r>
                  <a:rPr lang="en-US" baseline="0"/>
                  <a:t> a</a:t>
                </a:r>
                <a:r>
                  <a:rPr lang="en-US"/>
                  <a:t>nd "Vetoes" received</a:t>
                </a:r>
              </a:p>
            </c:rich>
          </c:tx>
          <c:layout>
            <c:manualLayout>
              <c:xMode val="edge"/>
              <c:yMode val="edge"/>
              <c:x val="0.00496969696969697"/>
              <c:y val="0.086154647335749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89562856"/>
        <c:crosses val="autoZero"/>
        <c:crossBetween val="between"/>
        <c:majorUnit val="0.05"/>
      </c:valAx>
      <c:valAx>
        <c:axId val="-2089551704"/>
        <c:scaling>
          <c:orientation val="minMax"/>
          <c:max val="30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089548776"/>
        <c:crosses val="max"/>
        <c:crossBetween val="between"/>
        <c:majorUnit val="1.0"/>
      </c:valAx>
      <c:catAx>
        <c:axId val="-208954877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955170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849190930241225"/>
          <c:h val="0.809723662590957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008000">
                <a:alpha val="9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'Q2'!$T$5:$T$20</c:f>
              <c:numCache>
                <c:formatCode>General</c:formatCode>
                <c:ptCount val="16"/>
                <c:pt idx="0">
                  <c:v>10.0</c:v>
                </c:pt>
                <c:pt idx="1">
                  <c:v>5.0</c:v>
                </c:pt>
                <c:pt idx="2">
                  <c:v>5.0</c:v>
                </c:pt>
                <c:pt idx="3">
                  <c:v>4.0</c:v>
                </c:pt>
                <c:pt idx="4">
                  <c:v>6.0</c:v>
                </c:pt>
                <c:pt idx="5">
                  <c:v>6.0</c:v>
                </c:pt>
                <c:pt idx="6">
                  <c:v>4.0</c:v>
                </c:pt>
                <c:pt idx="7">
                  <c:v>2.0</c:v>
                </c:pt>
                <c:pt idx="8">
                  <c:v>7.0</c:v>
                </c:pt>
                <c:pt idx="9">
                  <c:v>0.0</c:v>
                </c:pt>
                <c:pt idx="10">
                  <c:v>5.0</c:v>
                </c:pt>
                <c:pt idx="11">
                  <c:v>6.0</c:v>
                </c:pt>
                <c:pt idx="12">
                  <c:v>2.0</c:v>
                </c:pt>
                <c:pt idx="13">
                  <c:v>6.0</c:v>
                </c:pt>
                <c:pt idx="14">
                  <c:v>3.0</c:v>
                </c:pt>
                <c:pt idx="15">
                  <c:v>6.0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008000">
                <a:alpha val="5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'Q2'!$S$5:$S$20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4.0</c:v>
                </c:pt>
                <c:pt idx="7">
                  <c:v>3.0</c:v>
                </c:pt>
                <c:pt idx="8">
                  <c:v>1.0</c:v>
                </c:pt>
                <c:pt idx="9">
                  <c:v>4.0</c:v>
                </c:pt>
                <c:pt idx="10">
                  <c:v>1.0</c:v>
                </c:pt>
                <c:pt idx="11">
                  <c:v>3.0</c:v>
                </c:pt>
                <c:pt idx="12">
                  <c:v>2.0</c:v>
                </c:pt>
                <c:pt idx="13">
                  <c:v>2.0</c:v>
                </c:pt>
                <c:pt idx="14">
                  <c:v>4.0</c:v>
                </c:pt>
                <c:pt idx="15">
                  <c:v>2.0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008000">
                <a:alpha val="1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'Q2'!$R$5:$R$20</c:f>
              <c:numCache>
                <c:formatCode>General</c:formatCode>
                <c:ptCount val="16"/>
                <c:pt idx="0">
                  <c:v>1.0</c:v>
                </c:pt>
                <c:pt idx="1">
                  <c:v>5.0</c:v>
                </c:pt>
                <c:pt idx="2">
                  <c:v>5.0</c:v>
                </c:pt>
                <c:pt idx="3">
                  <c:v>6.0</c:v>
                </c:pt>
                <c:pt idx="4">
                  <c:v>5.0</c:v>
                </c:pt>
                <c:pt idx="5">
                  <c:v>5.0</c:v>
                </c:pt>
                <c:pt idx="6">
                  <c:v>4.0</c:v>
                </c:pt>
                <c:pt idx="7">
                  <c:v>7.0</c:v>
                </c:pt>
                <c:pt idx="8">
                  <c:v>4.0</c:v>
                </c:pt>
                <c:pt idx="9">
                  <c:v>8.0</c:v>
                </c:pt>
                <c:pt idx="10">
                  <c:v>6.0</c:v>
                </c:pt>
                <c:pt idx="11">
                  <c:v>3.0</c:v>
                </c:pt>
                <c:pt idx="12">
                  <c:v>8.0</c:v>
                </c:pt>
                <c:pt idx="13">
                  <c:v>4.0</c:v>
                </c:pt>
                <c:pt idx="14">
                  <c:v>5.0</c:v>
                </c:pt>
                <c:pt idx="15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267384"/>
        <c:axId val="-2103180136"/>
      </c:barChart>
      <c:catAx>
        <c:axId val="-21432673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3180136"/>
        <c:crosses val="autoZero"/>
        <c:auto val="1"/>
        <c:lblAlgn val="ctr"/>
        <c:lblOffset val="100"/>
        <c:noMultiLvlLbl val="0"/>
      </c:catAx>
      <c:valAx>
        <c:axId val="-2103180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43267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434860415176"/>
          <c:y val="0.0931532338945436"/>
          <c:w val="0.100099260319733"/>
          <c:h val="0.206647461750208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975609756097561"/>
          <c:w val="0.808281794321164"/>
          <c:h val="0.744683012184453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008000">
                <a:alpha val="9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'Q2'!$R$51:$R$66</c:f>
              <c:numCache>
                <c:formatCode>General</c:formatCode>
                <c:ptCount val="16"/>
                <c:pt idx="0">
                  <c:v>8.0</c:v>
                </c:pt>
                <c:pt idx="1">
                  <c:v>2.0</c:v>
                </c:pt>
                <c:pt idx="2">
                  <c:v>1.0</c:v>
                </c:pt>
                <c:pt idx="3">
                  <c:v>4.0</c:v>
                </c:pt>
                <c:pt idx="4">
                  <c:v>8.0</c:v>
                </c:pt>
                <c:pt idx="5">
                  <c:v>4.0</c:v>
                </c:pt>
                <c:pt idx="6">
                  <c:v>1.0</c:v>
                </c:pt>
                <c:pt idx="7">
                  <c:v>2.0</c:v>
                </c:pt>
                <c:pt idx="8">
                  <c:v>5.0</c:v>
                </c:pt>
                <c:pt idx="9">
                  <c:v>6.0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8.0</c:v>
                </c:pt>
                <c:pt idx="14">
                  <c:v>3.0</c:v>
                </c:pt>
                <c:pt idx="15">
                  <c:v>5.0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008000">
                <a:alpha val="5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'Q2'!$S$51:$S$66</c:f>
              <c:numCache>
                <c:formatCode>General</c:formatCode>
                <c:ptCount val="16"/>
                <c:pt idx="0">
                  <c:v>1.0</c:v>
                </c:pt>
                <c:pt idx="1">
                  <c:v>4.0</c:v>
                </c:pt>
                <c:pt idx="2">
                  <c:v>4.0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3.0</c:v>
                </c:pt>
                <c:pt idx="14">
                  <c:v>4.0</c:v>
                </c:pt>
                <c:pt idx="15">
                  <c:v>2.0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008000">
                <a:alpha val="1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'Q2'!$T$51:$T$66</c:f>
              <c:numCache>
                <c:formatCode>General</c:formatCode>
                <c:ptCount val="16"/>
                <c:pt idx="0">
                  <c:v>3.0</c:v>
                </c:pt>
                <c:pt idx="1">
                  <c:v>6.0</c:v>
                </c:pt>
                <c:pt idx="2">
                  <c:v>7.0</c:v>
                </c:pt>
                <c:pt idx="3">
                  <c:v>6.0</c:v>
                </c:pt>
                <c:pt idx="4">
                  <c:v>2.0</c:v>
                </c:pt>
                <c:pt idx="5">
                  <c:v>7.0</c:v>
                </c:pt>
                <c:pt idx="6">
                  <c:v>10.0</c:v>
                </c:pt>
                <c:pt idx="7">
                  <c:v>7.0</c:v>
                </c:pt>
                <c:pt idx="8">
                  <c:v>4.0</c:v>
                </c:pt>
                <c:pt idx="9">
                  <c:v>3.0</c:v>
                </c:pt>
                <c:pt idx="10">
                  <c:v>8.0</c:v>
                </c:pt>
                <c:pt idx="11">
                  <c:v>9.0</c:v>
                </c:pt>
                <c:pt idx="12">
                  <c:v>9.0</c:v>
                </c:pt>
                <c:pt idx="13">
                  <c:v>1.0</c:v>
                </c:pt>
                <c:pt idx="14">
                  <c:v>5.0</c:v>
                </c:pt>
                <c:pt idx="1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1897544"/>
        <c:axId val="-2091893032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00660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006600"/>
                </a:solidFill>
              </a:ln>
            </c:spPr>
          </c:marker>
          <c:yVal>
            <c:numRef>
              <c:f>'Q2'!$T$28:$T$43</c:f>
              <c:numCache>
                <c:formatCode>0%</c:formatCode>
                <c:ptCount val="16"/>
                <c:pt idx="0">
                  <c:v>0.416666666666667</c:v>
                </c:pt>
                <c:pt idx="1">
                  <c:v>0.25</c:v>
                </c:pt>
                <c:pt idx="2">
                  <c:v>0.333333333333333</c:v>
                </c:pt>
                <c:pt idx="3">
                  <c:v>0.666666666666667</c:v>
                </c:pt>
                <c:pt idx="4">
                  <c:v>0.25</c:v>
                </c:pt>
                <c:pt idx="5">
                  <c:v>0.583333333333333</c:v>
                </c:pt>
                <c:pt idx="6">
                  <c:v>0.416666666666667</c:v>
                </c:pt>
                <c:pt idx="7">
                  <c:v>0.0833333333333333</c:v>
                </c:pt>
                <c:pt idx="8">
                  <c:v>0.0833333333333333</c:v>
                </c:pt>
                <c:pt idx="9">
                  <c:v>0.333333333333333</c:v>
                </c:pt>
                <c:pt idx="10">
                  <c:v>0.333333333333333</c:v>
                </c:pt>
                <c:pt idx="11">
                  <c:v>0.416666666666667</c:v>
                </c:pt>
                <c:pt idx="12">
                  <c:v>0.5</c:v>
                </c:pt>
                <c:pt idx="13">
                  <c:v>0.0833333333333333</c:v>
                </c:pt>
                <c:pt idx="14">
                  <c:v>0.916666666666666</c:v>
                </c:pt>
                <c:pt idx="15">
                  <c:v>0.416666666666667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897544"/>
        <c:axId val="-2091893032"/>
      </c:scatterChart>
      <c:catAx>
        <c:axId val="-2091897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1893032"/>
        <c:crosses val="autoZero"/>
        <c:auto val="1"/>
        <c:lblAlgn val="ctr"/>
        <c:lblOffset val="100"/>
        <c:noMultiLvlLbl val="0"/>
      </c:catAx>
      <c:valAx>
        <c:axId val="-2091893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091897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071224051539"/>
          <c:y val="0.0172724750869556"/>
          <c:w val="0.136462896683369"/>
          <c:h val="0.282528220557796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40055304621"/>
          <c:y val="0.0334593652344138"/>
          <c:w val="0.88797167795886"/>
          <c:h val="0.879199431433972"/>
        </c:manualLayout>
      </c:layout>
      <c:barChart>
        <c:barDir val="col"/>
        <c:grouping val="clustered"/>
        <c:varyColors val="0"/>
        <c:ser>
          <c:idx val="15"/>
          <c:order val="0"/>
          <c:tx>
            <c:v>Global Marketplace (Y)</c:v>
          </c:tx>
          <c:spPr>
            <a:solidFill>
              <a:srgbClr val="002060"/>
            </a:solidFill>
            <a:ln w="9525">
              <a:solidFill>
                <a:srgbClr val="002060"/>
              </a:solidFill>
            </a:ln>
          </c:spPr>
          <c:invertIfNegative val="0"/>
          <c:cat>
            <c:strRef>
              <c:f>'All scenarios'!$G$7:$G$22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'Global Marketplace'!$C$3:$C$18</c:f>
              <c:numCache>
                <c:formatCode>0%</c:formatCode>
                <c:ptCount val="16"/>
                <c:pt idx="0">
                  <c:v>0.00735294117647059</c:v>
                </c:pt>
                <c:pt idx="1">
                  <c:v>0.0147058823529412</c:v>
                </c:pt>
                <c:pt idx="2">
                  <c:v>0.0220588235294118</c:v>
                </c:pt>
                <c:pt idx="3">
                  <c:v>0.0294117647058823</c:v>
                </c:pt>
                <c:pt idx="4">
                  <c:v>0.0367647058823529</c:v>
                </c:pt>
                <c:pt idx="5">
                  <c:v>0.0441176470588235</c:v>
                </c:pt>
                <c:pt idx="6">
                  <c:v>0.0514705882352941</c:v>
                </c:pt>
                <c:pt idx="7">
                  <c:v>0.0588235294117647</c:v>
                </c:pt>
                <c:pt idx="8">
                  <c:v>0.0661764705882353</c:v>
                </c:pt>
                <c:pt idx="9">
                  <c:v>0.0735294117647059</c:v>
                </c:pt>
                <c:pt idx="10">
                  <c:v>0.0808823529411765</c:v>
                </c:pt>
                <c:pt idx="11">
                  <c:v>0.0882352941176471</c:v>
                </c:pt>
                <c:pt idx="12">
                  <c:v>0.0955882352941176</c:v>
                </c:pt>
                <c:pt idx="13">
                  <c:v>0.102941176470588</c:v>
                </c:pt>
                <c:pt idx="14">
                  <c:v>0.110294117647059</c:v>
                </c:pt>
                <c:pt idx="15">
                  <c:v>0.117647058823529</c:v>
                </c:pt>
              </c:numCache>
            </c:numRef>
          </c:val>
        </c:ser>
        <c:ser>
          <c:idx val="0"/>
          <c:order val="1"/>
          <c:tx>
            <c:v>Millions of Markets (Y)</c:v>
          </c:tx>
          <c:spPr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strRef>
              <c:f>'All scenarios'!$G$7:$G$22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'Millions of Markets'!$C$3:$C$18</c:f>
              <c:numCache>
                <c:formatCode>0%</c:formatCode>
                <c:ptCount val="16"/>
                <c:pt idx="0">
                  <c:v>0.117647058823529</c:v>
                </c:pt>
                <c:pt idx="1">
                  <c:v>0.0882352941176471</c:v>
                </c:pt>
                <c:pt idx="2">
                  <c:v>0.0588235294117647</c:v>
                </c:pt>
                <c:pt idx="3">
                  <c:v>0.0294117647058823</c:v>
                </c:pt>
                <c:pt idx="4">
                  <c:v>0.0</c:v>
                </c:pt>
                <c:pt idx="5">
                  <c:v>0.117647058823529</c:v>
                </c:pt>
                <c:pt idx="6">
                  <c:v>0.0882352941176471</c:v>
                </c:pt>
                <c:pt idx="7">
                  <c:v>0.0588235294117647</c:v>
                </c:pt>
                <c:pt idx="8">
                  <c:v>0.0294117647058823</c:v>
                </c:pt>
                <c:pt idx="9">
                  <c:v>0.0</c:v>
                </c:pt>
                <c:pt idx="10">
                  <c:v>0.117647058823529</c:v>
                </c:pt>
                <c:pt idx="11">
                  <c:v>0.0882352941176471</c:v>
                </c:pt>
                <c:pt idx="12">
                  <c:v>0.0588235294117647</c:v>
                </c:pt>
                <c:pt idx="13">
                  <c:v>0.0294117647058823</c:v>
                </c:pt>
                <c:pt idx="14">
                  <c:v>0.0</c:v>
                </c:pt>
                <c:pt idx="15">
                  <c:v>0.117647058823529</c:v>
                </c:pt>
              </c:numCache>
            </c:numRef>
          </c:val>
        </c:ser>
        <c:ser>
          <c:idx val="1"/>
          <c:order val="2"/>
          <c:tx>
            <c:v>Naftastique! (Y)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'All scenarios'!$G$7:$G$22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Naftastique!$C$3:$C$18</c:f>
              <c:numCache>
                <c:formatCode>0%</c:formatCode>
                <c:ptCount val="16"/>
                <c:pt idx="0">
                  <c:v>0.015625</c:v>
                </c:pt>
                <c:pt idx="1">
                  <c:v>0.046875</c:v>
                </c:pt>
                <c:pt idx="2">
                  <c:v>0.078125</c:v>
                </c:pt>
                <c:pt idx="3">
                  <c:v>0.109375</c:v>
                </c:pt>
                <c:pt idx="4">
                  <c:v>0.015625</c:v>
                </c:pt>
                <c:pt idx="5">
                  <c:v>0.046875</c:v>
                </c:pt>
                <c:pt idx="6">
                  <c:v>0.078125</c:v>
                </c:pt>
                <c:pt idx="7">
                  <c:v>0.109375</c:v>
                </c:pt>
                <c:pt idx="8">
                  <c:v>0.015625</c:v>
                </c:pt>
                <c:pt idx="9">
                  <c:v>0.046875</c:v>
                </c:pt>
                <c:pt idx="10">
                  <c:v>0.078125</c:v>
                </c:pt>
                <c:pt idx="11">
                  <c:v>0.109375</c:v>
                </c:pt>
                <c:pt idx="12">
                  <c:v>0.015625</c:v>
                </c:pt>
                <c:pt idx="13">
                  <c:v>0.046875</c:v>
                </c:pt>
                <c:pt idx="14">
                  <c:v>0.078125</c:v>
                </c:pt>
                <c:pt idx="15">
                  <c:v>0.109375</c:v>
                </c:pt>
              </c:numCache>
            </c:numRef>
          </c:val>
        </c:ser>
        <c:ser>
          <c:idx val="2"/>
          <c:order val="3"/>
          <c:tx>
            <c:v>One World Order (Y)</c:v>
          </c:tx>
          <c:spPr>
            <a:solidFill>
              <a:srgbClr val="00B050"/>
            </a:solidFill>
            <a:ln w="9525">
              <a:solidFill>
                <a:srgbClr val="00B050"/>
              </a:solidFill>
            </a:ln>
          </c:spPr>
          <c:invertIfNegative val="0"/>
          <c:cat>
            <c:strRef>
              <c:f>'All scenarios'!$G$7:$G$22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'One World Order'!$C$3:$C$18</c:f>
              <c:numCache>
                <c:formatCode>0%</c:formatCode>
                <c:ptCount val="16"/>
                <c:pt idx="0">
                  <c:v>0.102564102564103</c:v>
                </c:pt>
                <c:pt idx="1">
                  <c:v>0.0512820512820513</c:v>
                </c:pt>
                <c:pt idx="2">
                  <c:v>0.0256410256410256</c:v>
                </c:pt>
                <c:pt idx="3">
                  <c:v>0.102564102564103</c:v>
                </c:pt>
                <c:pt idx="4">
                  <c:v>0.0512820512820513</c:v>
                </c:pt>
                <c:pt idx="5">
                  <c:v>0.0256410256410256</c:v>
                </c:pt>
                <c:pt idx="6">
                  <c:v>0.102564102564103</c:v>
                </c:pt>
                <c:pt idx="7">
                  <c:v>0.0512820512820513</c:v>
                </c:pt>
                <c:pt idx="8">
                  <c:v>0.0256410256410256</c:v>
                </c:pt>
                <c:pt idx="9">
                  <c:v>0.102564102564103</c:v>
                </c:pt>
                <c:pt idx="10">
                  <c:v>0.0512820512820513</c:v>
                </c:pt>
                <c:pt idx="11">
                  <c:v>0.0256410256410256</c:v>
                </c:pt>
                <c:pt idx="12">
                  <c:v>0.102564102564103</c:v>
                </c:pt>
                <c:pt idx="13">
                  <c:v>0.0512820512820513</c:v>
                </c:pt>
                <c:pt idx="14">
                  <c:v>0.0256410256410256</c:v>
                </c:pt>
                <c:pt idx="15">
                  <c:v>0.102564102564103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037816"/>
        <c:axId val="-2100011656"/>
      </c:barChart>
      <c:barChart>
        <c:barDir val="col"/>
        <c:grouping val="clustered"/>
        <c:varyColors val="0"/>
        <c:ser>
          <c:idx val="16"/>
          <c:order val="4"/>
          <c:tx>
            <c:v>Global Marketplace (N)</c:v>
          </c:tx>
          <c:spPr>
            <a:solidFill>
              <a:srgbClr val="002060">
                <a:alpha val="20000"/>
              </a:srgbClr>
            </a:solidFill>
            <a:ln w="9525">
              <a:solidFill>
                <a:srgbClr val="002060"/>
              </a:solidFill>
            </a:ln>
          </c:spPr>
          <c:invertIfNegative val="0"/>
          <c:val>
            <c:numRef>
              <c:f>'Global Marketplace'!$D$3:$D$18</c:f>
              <c:numCache>
                <c:formatCode>0%</c:formatCode>
                <c:ptCount val="16"/>
                <c:pt idx="0">
                  <c:v>-0.125</c:v>
                </c:pt>
                <c:pt idx="1">
                  <c:v>0.0</c:v>
                </c:pt>
                <c:pt idx="2">
                  <c:v>-0.125</c:v>
                </c:pt>
                <c:pt idx="3">
                  <c:v>0.0</c:v>
                </c:pt>
                <c:pt idx="4">
                  <c:v>-0.125</c:v>
                </c:pt>
                <c:pt idx="5">
                  <c:v>0.0</c:v>
                </c:pt>
                <c:pt idx="6">
                  <c:v>-0.125</c:v>
                </c:pt>
                <c:pt idx="7">
                  <c:v>0.0</c:v>
                </c:pt>
                <c:pt idx="8">
                  <c:v>-0.125</c:v>
                </c:pt>
                <c:pt idx="9">
                  <c:v>0.0</c:v>
                </c:pt>
                <c:pt idx="10">
                  <c:v>-0.125</c:v>
                </c:pt>
                <c:pt idx="11">
                  <c:v>0.0</c:v>
                </c:pt>
                <c:pt idx="12">
                  <c:v>-0.125</c:v>
                </c:pt>
                <c:pt idx="13">
                  <c:v>0.0</c:v>
                </c:pt>
                <c:pt idx="14">
                  <c:v>-0.125</c:v>
                </c:pt>
                <c:pt idx="15">
                  <c:v>0.0</c:v>
                </c:pt>
              </c:numCache>
            </c:numRef>
          </c:val>
        </c:ser>
        <c:ser>
          <c:idx val="4"/>
          <c:order val="5"/>
          <c:tx>
            <c:v>Millions of Markets (N)</c:v>
          </c:tx>
          <c:spPr>
            <a:solidFill>
              <a:schemeClr val="tx1">
                <a:lumMod val="50000"/>
                <a:lumOff val="50000"/>
                <a:alpha val="2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val>
            <c:numRef>
              <c:f>'Millions of Markets'!$D$3:$D$18</c:f>
              <c:numCache>
                <c:formatCode>0%</c:formatCode>
                <c:ptCount val="16"/>
                <c:pt idx="0">
                  <c:v>-0.0909090909090909</c:v>
                </c:pt>
                <c:pt idx="1">
                  <c:v>-0.0909090909090909</c:v>
                </c:pt>
                <c:pt idx="2">
                  <c:v>0.0</c:v>
                </c:pt>
                <c:pt idx="3">
                  <c:v>-0.0909090909090909</c:v>
                </c:pt>
                <c:pt idx="4">
                  <c:v>-0.0909090909090909</c:v>
                </c:pt>
                <c:pt idx="5">
                  <c:v>0.0</c:v>
                </c:pt>
                <c:pt idx="6">
                  <c:v>-0.0909090909090909</c:v>
                </c:pt>
                <c:pt idx="7">
                  <c:v>-0.0909090909090909</c:v>
                </c:pt>
                <c:pt idx="8">
                  <c:v>0.0</c:v>
                </c:pt>
                <c:pt idx="9">
                  <c:v>-0.0909090909090909</c:v>
                </c:pt>
                <c:pt idx="10">
                  <c:v>-0.0909090909090909</c:v>
                </c:pt>
                <c:pt idx="11">
                  <c:v>0.0</c:v>
                </c:pt>
                <c:pt idx="12">
                  <c:v>-0.0909090909090909</c:v>
                </c:pt>
                <c:pt idx="13">
                  <c:v>-0.0909090909090909</c:v>
                </c:pt>
                <c:pt idx="14">
                  <c:v>0.0</c:v>
                </c:pt>
                <c:pt idx="15">
                  <c:v>-0.0909090909090909</c:v>
                </c:pt>
              </c:numCache>
            </c:numRef>
          </c:val>
        </c:ser>
        <c:ser>
          <c:idx val="5"/>
          <c:order val="6"/>
          <c:tx>
            <c:v>Naftastique! (N)</c:v>
          </c:tx>
          <c:spPr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Naftastique!$D$3:$D$18</c:f>
              <c:numCache>
                <c:formatCode>0%</c:formatCode>
                <c:ptCount val="16"/>
                <c:pt idx="0">
                  <c:v>-0.107142857142857</c:v>
                </c:pt>
                <c:pt idx="1">
                  <c:v>-0.0833333333333333</c:v>
                </c:pt>
                <c:pt idx="2">
                  <c:v>-0.0595238095238095</c:v>
                </c:pt>
                <c:pt idx="3">
                  <c:v>-0.0357142857142857</c:v>
                </c:pt>
                <c:pt idx="4">
                  <c:v>-0.0119047619047619</c:v>
                </c:pt>
                <c:pt idx="5">
                  <c:v>-0.107142857142857</c:v>
                </c:pt>
                <c:pt idx="6">
                  <c:v>-0.0833333333333333</c:v>
                </c:pt>
                <c:pt idx="7">
                  <c:v>-0.0595238095238095</c:v>
                </c:pt>
                <c:pt idx="8">
                  <c:v>-0.0357142857142857</c:v>
                </c:pt>
                <c:pt idx="9">
                  <c:v>-0.0119047619047619</c:v>
                </c:pt>
                <c:pt idx="10">
                  <c:v>-0.107142857142857</c:v>
                </c:pt>
                <c:pt idx="11">
                  <c:v>-0.0833333333333333</c:v>
                </c:pt>
                <c:pt idx="12">
                  <c:v>-0.0595238095238095</c:v>
                </c:pt>
                <c:pt idx="13">
                  <c:v>-0.0357142857142857</c:v>
                </c:pt>
                <c:pt idx="14">
                  <c:v>-0.0119047619047619</c:v>
                </c:pt>
                <c:pt idx="15">
                  <c:v>-0.107142857142857</c:v>
                </c:pt>
              </c:numCache>
            </c:numRef>
          </c:val>
        </c:ser>
        <c:ser>
          <c:idx val="6"/>
          <c:order val="7"/>
          <c:tx>
            <c:v>One World Order (N)</c:v>
          </c:tx>
          <c:spPr>
            <a:solidFill>
              <a:srgbClr val="00B050">
                <a:alpha val="20000"/>
              </a:srgbClr>
            </a:solidFill>
            <a:ln w="9525">
              <a:solidFill>
                <a:srgbClr val="00B050"/>
              </a:solidFill>
            </a:ln>
          </c:spPr>
          <c:invertIfNegative val="0"/>
          <c:val>
            <c:numRef>
              <c:f>'One World Order'!$D$3:$D$18</c:f>
              <c:numCache>
                <c:formatCode>0%</c:formatCode>
                <c:ptCount val="16"/>
                <c:pt idx="0">
                  <c:v>-0.025</c:v>
                </c:pt>
                <c:pt idx="1">
                  <c:v>-0.05</c:v>
                </c:pt>
                <c:pt idx="2">
                  <c:v>-0.075</c:v>
                </c:pt>
                <c:pt idx="3">
                  <c:v>-0.1</c:v>
                </c:pt>
                <c:pt idx="4">
                  <c:v>-0.025</c:v>
                </c:pt>
                <c:pt idx="5">
                  <c:v>-0.05</c:v>
                </c:pt>
                <c:pt idx="6">
                  <c:v>-0.075</c:v>
                </c:pt>
                <c:pt idx="7">
                  <c:v>-0.1</c:v>
                </c:pt>
                <c:pt idx="8">
                  <c:v>-0.025</c:v>
                </c:pt>
                <c:pt idx="9">
                  <c:v>-0.05</c:v>
                </c:pt>
                <c:pt idx="10">
                  <c:v>-0.075</c:v>
                </c:pt>
                <c:pt idx="11">
                  <c:v>-0.1</c:v>
                </c:pt>
                <c:pt idx="12">
                  <c:v>-0.025</c:v>
                </c:pt>
                <c:pt idx="13">
                  <c:v>-0.05</c:v>
                </c:pt>
                <c:pt idx="14">
                  <c:v>-0.075</c:v>
                </c:pt>
                <c:pt idx="15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786648"/>
        <c:axId val="-2089126776"/>
      </c:barChart>
      <c:lineChart>
        <c:grouping val="standard"/>
        <c:varyColors val="0"/>
        <c:ser>
          <c:idx val="3"/>
          <c:order val="9"/>
          <c:tx>
            <c:v>MM (Good)</c:v>
          </c:tx>
          <c:spPr>
            <a:ln>
              <a:noFill/>
            </a:ln>
          </c:spPr>
          <c:marker>
            <c:symbol val="triangle"/>
            <c:size val="16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</c:spPr>
          </c:marker>
          <c:val>
            <c:numRef>
              <c:f>'All scenarios'!$P$7:$P$22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-0.33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-0.33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037816"/>
        <c:axId val="-2100011656"/>
      </c:lineChart>
      <c:lineChart>
        <c:grouping val="standard"/>
        <c:varyColors val="0"/>
        <c:ser>
          <c:idx val="17"/>
          <c:order val="8"/>
          <c:tx>
            <c:v>GM (Good)</c:v>
          </c:tx>
          <c:spPr>
            <a:ln w="28575">
              <a:noFill/>
            </a:ln>
          </c:spPr>
          <c:marker>
            <c:symbol val="triangle"/>
            <c:size val="16"/>
            <c:spPr>
              <a:solidFill>
                <a:srgbClr val="002060"/>
              </a:solidFill>
              <a:ln>
                <a:noFill/>
              </a:ln>
            </c:spPr>
          </c:marker>
          <c:val>
            <c:numRef>
              <c:f>'All scenarios'!$M$7:$M$22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-0.3</c:v>
                </c:pt>
                <c:pt idx="12">
                  <c:v>-1.0</c:v>
                </c:pt>
                <c:pt idx="13">
                  <c:v>-0.3</c:v>
                </c:pt>
                <c:pt idx="14">
                  <c:v>-1.0</c:v>
                </c:pt>
                <c:pt idx="15">
                  <c:v>-0.3</c:v>
                </c:pt>
              </c:numCache>
            </c:numRef>
          </c:val>
          <c:smooth val="0"/>
        </c:ser>
        <c:ser>
          <c:idx val="7"/>
          <c:order val="10"/>
          <c:tx>
            <c:v>N (Good)</c:v>
          </c:tx>
          <c:spPr>
            <a:ln w="28575">
              <a:noFill/>
            </a:ln>
          </c:spPr>
          <c:marker>
            <c:symbol val="triangle"/>
            <c:size val="16"/>
            <c:spPr>
              <a:solidFill>
                <a:srgbClr val="C00000"/>
              </a:solidFill>
              <a:ln>
                <a:noFill/>
              </a:ln>
            </c:spPr>
          </c:marker>
          <c:val>
            <c:numRef>
              <c:f>'All scenarios'!$S$7:$S$22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-0.36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8"/>
          <c:order val="11"/>
          <c:tx>
            <c:v>OWO (Good)</c:v>
          </c:tx>
          <c:spPr>
            <a:ln w="28575">
              <a:noFill/>
            </a:ln>
          </c:spPr>
          <c:marker>
            <c:symbol val="triangle"/>
            <c:size val="16"/>
            <c:spPr>
              <a:solidFill>
                <a:srgbClr val="009900"/>
              </a:solidFill>
              <a:ln>
                <a:noFill/>
              </a:ln>
            </c:spPr>
          </c:marker>
          <c:val>
            <c:numRef>
              <c:f>'All scenarios'!$V$7:$V$22</c:f>
              <c:numCache>
                <c:formatCode>0.00</c:formatCode>
                <c:ptCount val="16"/>
                <c:pt idx="0">
                  <c:v>-0.39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-0.39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18"/>
          <c:order val="12"/>
          <c:tx>
            <c:v>GM (Bad)</c:v>
          </c:tx>
          <c:spPr>
            <a:ln w="28575">
              <a:noFill/>
            </a:ln>
          </c:spPr>
          <c:marker>
            <c:symbol val="x"/>
            <c:size val="12"/>
            <c:spPr>
              <a:ln w="38100">
                <a:solidFill>
                  <a:srgbClr val="002060"/>
                </a:solidFill>
              </a:ln>
            </c:spPr>
          </c:marker>
          <c:val>
            <c:numRef>
              <c:f>'All scenarios'!$N$7:$N$22</c:f>
              <c:numCache>
                <c:formatCode>0.00</c:formatCode>
                <c:ptCount val="16"/>
                <c:pt idx="0">
                  <c:v>-0.3</c:v>
                </c:pt>
                <c:pt idx="1">
                  <c:v>-1.0</c:v>
                </c:pt>
                <c:pt idx="2">
                  <c:v>-0.3</c:v>
                </c:pt>
                <c:pt idx="3">
                  <c:v>-1.0</c:v>
                </c:pt>
                <c:pt idx="4">
                  <c:v>-0.3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9"/>
          <c:order val="13"/>
          <c:tx>
            <c:v>MM (Bad)</c:v>
          </c:tx>
          <c:spPr>
            <a:ln w="28575">
              <a:noFill/>
            </a:ln>
          </c:spPr>
          <c:marker>
            <c:symbol val="x"/>
            <c:size val="12"/>
            <c:spPr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val>
            <c:numRef>
              <c:f>'All scenarios'!$Q$7:$Q$22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-0.33</c:v>
                </c:pt>
                <c:pt idx="4">
                  <c:v>-0.33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-0.33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-0.33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10"/>
          <c:order val="14"/>
          <c:tx>
            <c:v>N (Bad)</c:v>
          </c:tx>
          <c:spPr>
            <a:ln w="28575">
              <a:noFill/>
            </a:ln>
          </c:spPr>
          <c:marker>
            <c:symbol val="x"/>
            <c:size val="12"/>
            <c:spPr>
              <a:ln w="38100">
                <a:solidFill>
                  <a:srgbClr val="C00000"/>
                </a:solidFill>
              </a:ln>
            </c:spPr>
          </c:marker>
          <c:val>
            <c:numRef>
              <c:f>'All scenarios'!$T$7:$T$22</c:f>
              <c:numCache>
                <c:formatCode>0.00</c:formatCode>
                <c:ptCount val="16"/>
                <c:pt idx="0">
                  <c:v>-0.36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11"/>
          <c:order val="15"/>
          <c:tx>
            <c:v>OWO (Bad)</c:v>
          </c:tx>
          <c:spPr>
            <a:ln w="28575">
              <a:noFill/>
            </a:ln>
          </c:spPr>
          <c:marker>
            <c:symbol val="x"/>
            <c:size val="12"/>
            <c:spPr>
              <a:ln w="38100">
                <a:solidFill>
                  <a:srgbClr val="008000"/>
                </a:solidFill>
              </a:ln>
            </c:spPr>
          </c:marker>
          <c:val>
            <c:numRef>
              <c:f>'All scenarios'!$W$7:$W$22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-0.39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19"/>
          <c:order val="16"/>
          <c:tx>
            <c:v>GM (Ambiguous)</c:v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FFFF00"/>
              </a:solidFill>
              <a:ln w="38100">
                <a:solidFill>
                  <a:srgbClr val="002060"/>
                </a:solidFill>
              </a:ln>
            </c:spPr>
          </c:marker>
          <c:val>
            <c:numRef>
              <c:f>'All scenarios'!$O$7:$O$22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-0.3</c:v>
                </c:pt>
                <c:pt idx="7">
                  <c:v>-1.0</c:v>
                </c:pt>
                <c:pt idx="8">
                  <c:v>-0.3</c:v>
                </c:pt>
                <c:pt idx="9">
                  <c:v>-1.0</c:v>
                </c:pt>
                <c:pt idx="10">
                  <c:v>-0.3</c:v>
                </c:pt>
                <c:pt idx="11">
                  <c:v>-1.0</c:v>
                </c:pt>
                <c:pt idx="12">
                  <c:v>-0.3</c:v>
                </c:pt>
                <c:pt idx="13">
                  <c:v>-1.0</c:v>
                </c:pt>
                <c:pt idx="14">
                  <c:v>-0.3</c:v>
                </c:pt>
                <c:pt idx="15">
                  <c:v>-1.0</c:v>
                </c:pt>
              </c:numCache>
            </c:numRef>
          </c:val>
          <c:smooth val="0"/>
        </c:ser>
        <c:ser>
          <c:idx val="12"/>
          <c:order val="17"/>
          <c:tx>
            <c:v>MM (Ambiguous)</c:v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FFFF00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val>
            <c:numRef>
              <c:f>'All scenarios'!$R$7:$R$22</c:f>
              <c:numCache>
                <c:formatCode>0.00</c:formatCode>
                <c:ptCount val="16"/>
                <c:pt idx="0">
                  <c:v>-0.33</c:v>
                </c:pt>
                <c:pt idx="1">
                  <c:v>-0.33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-0.33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-0.33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-0.33</c:v>
                </c:pt>
              </c:numCache>
            </c:numRef>
          </c:val>
          <c:smooth val="0"/>
        </c:ser>
        <c:ser>
          <c:idx val="13"/>
          <c:order val="18"/>
          <c:tx>
            <c:v>N (Ambiguous)</c:v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FFFF00"/>
              </a:solidFill>
              <a:ln w="38100">
                <a:solidFill>
                  <a:srgbClr val="C00000"/>
                </a:solidFill>
              </a:ln>
            </c:spPr>
          </c:marker>
          <c:val>
            <c:numRef>
              <c:f>'All scenarios'!$U$7:$U$22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-0.36</c:v>
                </c:pt>
                <c:pt idx="8">
                  <c:v>-1.0</c:v>
                </c:pt>
                <c:pt idx="9">
                  <c:v>-1.0</c:v>
                </c:pt>
                <c:pt idx="10">
                  <c:v>-0.36</c:v>
                </c:pt>
                <c:pt idx="11">
                  <c:v>-0.36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-0.36</c:v>
                </c:pt>
              </c:numCache>
            </c:numRef>
          </c:val>
          <c:smooth val="0"/>
        </c:ser>
        <c:ser>
          <c:idx val="14"/>
          <c:order val="19"/>
          <c:tx>
            <c:v>OWO (Ambiguous)</c:v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FFFF00"/>
              </a:solidFill>
              <a:ln w="38100">
                <a:solidFill>
                  <a:srgbClr val="008000"/>
                </a:solidFill>
              </a:ln>
            </c:spPr>
          </c:marker>
          <c:val>
            <c:numRef>
              <c:f>'All scenarios'!$X$7:$X$22</c:f>
              <c:numCache>
                <c:formatCode>0.00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-0.39</c:v>
                </c:pt>
                <c:pt idx="4">
                  <c:v>-1.0</c:v>
                </c:pt>
                <c:pt idx="5">
                  <c:v>-1.0</c:v>
                </c:pt>
                <c:pt idx="6">
                  <c:v>-0.39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786648"/>
        <c:axId val="-2089126776"/>
      </c:lineChart>
      <c:catAx>
        <c:axId val="-21000378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majorTickMark val="out"/>
        <c:minorTickMark val="none"/>
        <c:tickLblPos val="low"/>
        <c:txPr>
          <a:bodyPr rot="-5400000" vert="horz" anchor="ctr" anchorCtr="0"/>
          <a:lstStyle/>
          <a:p>
            <a:pPr>
              <a:defRPr sz="1200" b="0"/>
            </a:pPr>
            <a:endParaRPr lang="en-US"/>
          </a:p>
        </c:txPr>
        <c:crossAx val="-2100011656"/>
        <c:crossesAt val="0.0"/>
        <c:auto val="0"/>
        <c:lblAlgn val="ctr"/>
        <c:lblOffset val="100"/>
        <c:tickLblSkip val="1"/>
        <c:noMultiLvlLbl val="0"/>
      </c:catAx>
      <c:valAx>
        <c:axId val="-2100011656"/>
        <c:scaling>
          <c:orientation val="minMax"/>
          <c:max val="0.3"/>
          <c:min val="-0.4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sz="1200"/>
                </a:pPr>
                <a:r>
                  <a:rPr lang="en-US" sz="1200"/>
                  <a:t>Percentage of "Invest points" and "Vetoes" received in all scenarios</a:t>
                </a:r>
              </a:p>
            </c:rich>
          </c:tx>
          <c:layout>
            <c:manualLayout>
              <c:xMode val="edge"/>
              <c:yMode val="edge"/>
              <c:x val="0.017518860605864"/>
              <c:y val="0.097836404461424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100037816"/>
        <c:crosses val="autoZero"/>
        <c:crossBetween val="between"/>
        <c:majorUnit val="0.05"/>
      </c:valAx>
      <c:valAx>
        <c:axId val="-2089126776"/>
        <c:scaling>
          <c:orientation val="minMax"/>
          <c:max val="0.25"/>
          <c:min val="-0.35"/>
        </c:scaling>
        <c:delete val="1"/>
        <c:axPos val="r"/>
        <c:numFmt formatCode="0%" sourceLinked="1"/>
        <c:majorTickMark val="out"/>
        <c:minorTickMark val="none"/>
        <c:tickLblPos val="nextTo"/>
        <c:crossAx val="-2088786648"/>
        <c:crosses val="max"/>
        <c:crossBetween val="between"/>
        <c:majorUnit val="0.1"/>
      </c:valAx>
      <c:catAx>
        <c:axId val="-2088786648"/>
        <c:scaling>
          <c:orientation val="minMax"/>
        </c:scaling>
        <c:delete val="1"/>
        <c:axPos val="b"/>
        <c:majorTickMark val="out"/>
        <c:minorTickMark val="none"/>
        <c:tickLblPos val="none"/>
        <c:crossAx val="-2089126776"/>
        <c:crossesAt val="0.0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8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904249090371778"/>
          <c:h val="0.900649817966303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002060">
                <a:alpha val="9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'Q2'!$E$5:$E$20</c:f>
              <c:numCache>
                <c:formatCode>General</c:formatCode>
                <c:ptCount val="16"/>
                <c:pt idx="0">
                  <c:v>1.0</c:v>
                </c:pt>
                <c:pt idx="1">
                  <c:v>4.0</c:v>
                </c:pt>
                <c:pt idx="2">
                  <c:v>3.0</c:v>
                </c:pt>
                <c:pt idx="3">
                  <c:v>7.0</c:v>
                </c:pt>
                <c:pt idx="4">
                  <c:v>6.0</c:v>
                </c:pt>
                <c:pt idx="5">
                  <c:v>3.0</c:v>
                </c:pt>
                <c:pt idx="6">
                  <c:v>8.0</c:v>
                </c:pt>
                <c:pt idx="7">
                  <c:v>5.0</c:v>
                </c:pt>
                <c:pt idx="8">
                  <c:v>6.0</c:v>
                </c:pt>
                <c:pt idx="9">
                  <c:v>10.0</c:v>
                </c:pt>
                <c:pt idx="10">
                  <c:v>3.0</c:v>
                </c:pt>
                <c:pt idx="11">
                  <c:v>7.0</c:v>
                </c:pt>
                <c:pt idx="12">
                  <c:v>4.0</c:v>
                </c:pt>
                <c:pt idx="13">
                  <c:v>3.0</c:v>
                </c:pt>
                <c:pt idx="14">
                  <c:v>6.0</c:v>
                </c:pt>
                <c:pt idx="15">
                  <c:v>3.0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002060">
                <a:alpha val="5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'Q2'!$D$5:$D$20</c:f>
              <c:numCache>
                <c:formatCode>General</c:formatCode>
                <c:ptCount val="16"/>
                <c:pt idx="0">
                  <c:v>3.0</c:v>
                </c:pt>
                <c:pt idx="1">
                  <c:v>3.0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1.0</c:v>
                </c:pt>
                <c:pt idx="8">
                  <c:v>3.0</c:v>
                </c:pt>
                <c:pt idx="9">
                  <c:v>1.0</c:v>
                </c:pt>
                <c:pt idx="10">
                  <c:v>4.0</c:v>
                </c:pt>
                <c:pt idx="11">
                  <c:v>1.0</c:v>
                </c:pt>
                <c:pt idx="12">
                  <c:v>2.0</c:v>
                </c:pt>
                <c:pt idx="13">
                  <c:v>1.0</c:v>
                </c:pt>
                <c:pt idx="14">
                  <c:v>1.0</c:v>
                </c:pt>
                <c:pt idx="15">
                  <c:v>2.0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002060">
                <a:alpha val="1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'Q2'!$C$5:$C$20</c:f>
              <c:numCache>
                <c:formatCode>General</c:formatCode>
                <c:ptCount val="16"/>
                <c:pt idx="0">
                  <c:v>8.0</c:v>
                </c:pt>
                <c:pt idx="1">
                  <c:v>5.0</c:v>
                </c:pt>
                <c:pt idx="2">
                  <c:v>8.0</c:v>
                </c:pt>
                <c:pt idx="3">
                  <c:v>3.0</c:v>
                </c:pt>
                <c:pt idx="4">
                  <c:v>4.0</c:v>
                </c:pt>
                <c:pt idx="5">
                  <c:v>6.0</c:v>
                </c:pt>
                <c:pt idx="6">
                  <c:v>1.0</c:v>
                </c:pt>
                <c:pt idx="7">
                  <c:v>6.0</c:v>
                </c:pt>
                <c:pt idx="8">
                  <c:v>3.0</c:v>
                </c:pt>
                <c:pt idx="9">
                  <c:v>1.0</c:v>
                </c:pt>
                <c:pt idx="10">
                  <c:v>5.0</c:v>
                </c:pt>
                <c:pt idx="11">
                  <c:v>4.0</c:v>
                </c:pt>
                <c:pt idx="12">
                  <c:v>6.0</c:v>
                </c:pt>
                <c:pt idx="13">
                  <c:v>8.0</c:v>
                </c:pt>
                <c:pt idx="14">
                  <c:v>5.0</c:v>
                </c:pt>
                <c:pt idx="1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88884776"/>
        <c:axId val="-2088881992"/>
      </c:barChart>
      <c:catAx>
        <c:axId val="-208888477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881992"/>
        <c:crosses val="autoZero"/>
        <c:auto val="1"/>
        <c:lblAlgn val="ctr"/>
        <c:lblOffset val="100"/>
        <c:noMultiLvlLbl val="0"/>
      </c:catAx>
      <c:valAx>
        <c:axId val="-2088881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088884776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002060"/>
      </a:solidFill>
    </a:ln>
  </c:spPr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904249090371778"/>
          <c:h val="0.900649817966303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chemeClr val="tx1">
                <a:lumMod val="95000"/>
                <a:lumOff val="5000"/>
                <a:alpha val="9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'Q2'!$J$5:$J$20</c:f>
              <c:numCache>
                <c:formatCode>General</c:formatCode>
                <c:ptCount val="16"/>
                <c:pt idx="0">
                  <c:v>1.0</c:v>
                </c:pt>
                <c:pt idx="1">
                  <c:v>3.0</c:v>
                </c:pt>
                <c:pt idx="2">
                  <c:v>5.0</c:v>
                </c:pt>
                <c:pt idx="3">
                  <c:v>7.0</c:v>
                </c:pt>
                <c:pt idx="4">
                  <c:v>6.0</c:v>
                </c:pt>
                <c:pt idx="5">
                  <c:v>4.0</c:v>
                </c:pt>
                <c:pt idx="6">
                  <c:v>2.0</c:v>
                </c:pt>
                <c:pt idx="7">
                  <c:v>5.0</c:v>
                </c:pt>
                <c:pt idx="8">
                  <c:v>8.0</c:v>
                </c:pt>
                <c:pt idx="9">
                  <c:v>6.0</c:v>
                </c:pt>
                <c:pt idx="10">
                  <c:v>2.0</c:v>
                </c:pt>
                <c:pt idx="11">
                  <c:v>1.0</c:v>
                </c:pt>
                <c:pt idx="12">
                  <c:v>8.0</c:v>
                </c:pt>
                <c:pt idx="13">
                  <c:v>7.0</c:v>
                </c:pt>
                <c:pt idx="14">
                  <c:v>3.0</c:v>
                </c:pt>
                <c:pt idx="15">
                  <c:v>8.0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chemeClr val="tx1">
                <a:lumMod val="95000"/>
                <a:lumOff val="5000"/>
                <a:alpha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'Q2'!$I$5:$I$20</c:f>
              <c:numCache>
                <c:formatCode>General</c:formatCode>
                <c:ptCount val="16"/>
                <c:pt idx="0">
                  <c:v>3.0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3.0</c:v>
                </c:pt>
                <c:pt idx="9">
                  <c:v>1.0</c:v>
                </c:pt>
                <c:pt idx="10">
                  <c:v>3.0</c:v>
                </c:pt>
                <c:pt idx="11">
                  <c:v>4.0</c:v>
                </c:pt>
                <c:pt idx="12">
                  <c:v>3.0</c:v>
                </c:pt>
                <c:pt idx="13">
                  <c:v>2.0</c:v>
                </c:pt>
                <c:pt idx="14">
                  <c:v>2.0</c:v>
                </c:pt>
                <c:pt idx="15">
                  <c:v>3.0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chemeClr val="tx1">
                <a:lumMod val="95000"/>
                <a:lumOff val="5000"/>
                <a:alpha val="1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'Q2'!$H$5:$H$20</c:f>
              <c:numCache>
                <c:formatCode>General</c:formatCode>
                <c:ptCount val="16"/>
                <c:pt idx="0">
                  <c:v>8.0</c:v>
                </c:pt>
                <c:pt idx="1">
                  <c:v>5.0</c:v>
                </c:pt>
                <c:pt idx="2">
                  <c:v>3.0</c:v>
                </c:pt>
                <c:pt idx="3">
                  <c:v>2.0</c:v>
                </c:pt>
                <c:pt idx="4">
                  <c:v>4.0</c:v>
                </c:pt>
                <c:pt idx="5">
                  <c:v>5.0</c:v>
                </c:pt>
                <c:pt idx="6">
                  <c:v>7.0</c:v>
                </c:pt>
                <c:pt idx="7">
                  <c:v>3.0</c:v>
                </c:pt>
                <c:pt idx="8">
                  <c:v>1.0</c:v>
                </c:pt>
                <c:pt idx="9">
                  <c:v>5.0</c:v>
                </c:pt>
                <c:pt idx="10">
                  <c:v>7.0</c:v>
                </c:pt>
                <c:pt idx="11">
                  <c:v>7.0</c:v>
                </c:pt>
                <c:pt idx="12">
                  <c:v>1.0</c:v>
                </c:pt>
                <c:pt idx="13">
                  <c:v>3.0</c:v>
                </c:pt>
                <c:pt idx="14">
                  <c:v>7.0</c:v>
                </c:pt>
                <c:pt idx="1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88850120"/>
        <c:axId val="-2088847144"/>
      </c:barChart>
      <c:catAx>
        <c:axId val="-208885012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847144"/>
        <c:crosses val="autoZero"/>
        <c:auto val="1"/>
        <c:lblAlgn val="ctr"/>
        <c:lblOffset val="100"/>
        <c:noMultiLvlLbl val="0"/>
      </c:catAx>
      <c:valAx>
        <c:axId val="-20888471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088850120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tx1">
          <a:lumMod val="95000"/>
          <a:lumOff val="5000"/>
        </a:schemeClr>
      </a:solidFill>
    </a:ln>
  </c:spPr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904249090371778"/>
          <c:h val="0.900649817966303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C00000">
                <a:alpha val="9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'Q2'!$O$5:$O$20</c:f>
              <c:numCache>
                <c:formatCode>General</c:formatCode>
                <c:ptCount val="16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10.0</c:v>
                </c:pt>
                <c:pt idx="4">
                  <c:v>7.0</c:v>
                </c:pt>
                <c:pt idx="5">
                  <c:v>6.0</c:v>
                </c:pt>
                <c:pt idx="6">
                  <c:v>3.0</c:v>
                </c:pt>
                <c:pt idx="7">
                  <c:v>7.0</c:v>
                </c:pt>
                <c:pt idx="8">
                  <c:v>4.0</c:v>
                </c:pt>
                <c:pt idx="9">
                  <c:v>5.0</c:v>
                </c:pt>
                <c:pt idx="10">
                  <c:v>2.0</c:v>
                </c:pt>
                <c:pt idx="11">
                  <c:v>3.0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C00000">
                <a:alpha val="5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'Q2'!$N$5:$N$20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4.0</c:v>
                </c:pt>
                <c:pt idx="9">
                  <c:v>2.0</c:v>
                </c:pt>
                <c:pt idx="10">
                  <c:v>4.0</c:v>
                </c:pt>
                <c:pt idx="11">
                  <c:v>2.0</c:v>
                </c:pt>
                <c:pt idx="12">
                  <c:v>1.0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C00000">
                <a:alpha val="1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'Q2'!$M$5:$M$20</c:f>
              <c:numCache>
                <c:formatCode>General</c:formatCode>
                <c:ptCount val="16"/>
                <c:pt idx="0">
                  <c:v>7.0</c:v>
                </c:pt>
                <c:pt idx="1">
                  <c:v>7.0</c:v>
                </c:pt>
                <c:pt idx="2">
                  <c:v>8.0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7.0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7.0</c:v>
                </c:pt>
                <c:pt idx="13">
                  <c:v>1.0</c:v>
                </c:pt>
                <c:pt idx="14">
                  <c:v>6.0</c:v>
                </c:pt>
                <c:pt idx="1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88815544"/>
        <c:axId val="-2088812568"/>
      </c:barChart>
      <c:catAx>
        <c:axId val="-208881554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812568"/>
        <c:crosses val="autoZero"/>
        <c:auto val="1"/>
        <c:lblAlgn val="ctr"/>
        <c:lblOffset val="100"/>
        <c:noMultiLvlLbl val="0"/>
      </c:catAx>
      <c:valAx>
        <c:axId val="-2088812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08881554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C00000"/>
      </a:solidFill>
    </a:ln>
  </c:spPr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904249090371778"/>
          <c:h val="0.900649817966303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008000">
                <a:alpha val="9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'Q2'!$O$5:$O$20</c:f>
              <c:numCache>
                <c:formatCode>General</c:formatCode>
                <c:ptCount val="16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10.0</c:v>
                </c:pt>
                <c:pt idx="4">
                  <c:v>7.0</c:v>
                </c:pt>
                <c:pt idx="5">
                  <c:v>6.0</c:v>
                </c:pt>
                <c:pt idx="6">
                  <c:v>3.0</c:v>
                </c:pt>
                <c:pt idx="7">
                  <c:v>7.0</c:v>
                </c:pt>
                <c:pt idx="8">
                  <c:v>4.0</c:v>
                </c:pt>
                <c:pt idx="9">
                  <c:v>5.0</c:v>
                </c:pt>
                <c:pt idx="10">
                  <c:v>2.0</c:v>
                </c:pt>
                <c:pt idx="11">
                  <c:v>3.0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008000">
                <a:alpha val="5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'Q2'!$N$5:$N$20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4.0</c:v>
                </c:pt>
                <c:pt idx="9">
                  <c:v>2.0</c:v>
                </c:pt>
                <c:pt idx="10">
                  <c:v>4.0</c:v>
                </c:pt>
                <c:pt idx="11">
                  <c:v>2.0</c:v>
                </c:pt>
                <c:pt idx="12">
                  <c:v>1.0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008000">
                <a:alpha val="1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'Q2'!$M$5:$M$20</c:f>
              <c:numCache>
                <c:formatCode>General</c:formatCode>
                <c:ptCount val="16"/>
                <c:pt idx="0">
                  <c:v>7.0</c:v>
                </c:pt>
                <c:pt idx="1">
                  <c:v>7.0</c:v>
                </c:pt>
                <c:pt idx="2">
                  <c:v>8.0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7.0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7.0</c:v>
                </c:pt>
                <c:pt idx="13">
                  <c:v>1.0</c:v>
                </c:pt>
                <c:pt idx="14">
                  <c:v>6.0</c:v>
                </c:pt>
                <c:pt idx="1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4315032"/>
        <c:axId val="-2144095400"/>
      </c:barChart>
      <c:catAx>
        <c:axId val="-212431503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4095400"/>
        <c:crosses val="autoZero"/>
        <c:auto val="1"/>
        <c:lblAlgn val="ctr"/>
        <c:lblOffset val="100"/>
        <c:noMultiLvlLbl val="0"/>
      </c:catAx>
      <c:valAx>
        <c:axId val="-2144095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431503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008000"/>
      </a:solidFill>
    </a:ln>
  </c:spPr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653031072728812"/>
          <c:w val="0.900864926606396"/>
          <c:h val="0.869335365337397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002060">
                <a:alpha val="9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'Q2'!$C$51:$C$66</c:f>
              <c:numCache>
                <c:formatCode>General</c:formatCode>
                <c:ptCount val="16"/>
                <c:pt idx="0">
                  <c:v>5.0</c:v>
                </c:pt>
                <c:pt idx="1">
                  <c:v>1.0</c:v>
                </c:pt>
                <c:pt idx="2">
                  <c:v>4.0</c:v>
                </c:pt>
                <c:pt idx="3">
                  <c:v>7.0</c:v>
                </c:pt>
                <c:pt idx="4">
                  <c:v>5.0</c:v>
                </c:pt>
                <c:pt idx="5">
                  <c:v>5.0</c:v>
                </c:pt>
                <c:pt idx="6">
                  <c:v>6.0</c:v>
                </c:pt>
                <c:pt idx="7">
                  <c:v>2.0</c:v>
                </c:pt>
                <c:pt idx="8">
                  <c:v>5.0</c:v>
                </c:pt>
                <c:pt idx="9">
                  <c:v>2.0</c:v>
                </c:pt>
                <c:pt idx="10">
                  <c:v>3.0</c:v>
                </c:pt>
                <c:pt idx="11">
                  <c:v>8.0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002060">
                <a:alpha val="5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'Q2'!$D$51:$D$66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3.0</c:v>
                </c:pt>
                <c:pt idx="4">
                  <c:v>3.0</c:v>
                </c:pt>
                <c:pt idx="5">
                  <c:v>1.0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  <c:pt idx="9">
                  <c:v>4.0</c:v>
                </c:pt>
                <c:pt idx="10">
                  <c:v>1.0</c:v>
                </c:pt>
                <c:pt idx="11">
                  <c:v>4.0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002060">
                <a:alpha val="1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'Q2'!$E$51:$E$66</c:f>
              <c:numCache>
                <c:formatCode>General</c:formatCode>
                <c:ptCount val="16"/>
                <c:pt idx="0">
                  <c:v>3.0</c:v>
                </c:pt>
                <c:pt idx="1">
                  <c:v>9.0</c:v>
                </c:pt>
                <c:pt idx="2">
                  <c:v>7.0</c:v>
                </c:pt>
                <c:pt idx="3">
                  <c:v>2.0</c:v>
                </c:pt>
                <c:pt idx="4">
                  <c:v>4.0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4.0</c:v>
                </c:pt>
                <c:pt idx="9">
                  <c:v>6.0</c:v>
                </c:pt>
                <c:pt idx="10">
                  <c:v>8.0</c:v>
                </c:pt>
                <c:pt idx="11">
                  <c:v>0.0</c:v>
                </c:pt>
                <c:pt idx="12">
                  <c:v>6.0</c:v>
                </c:pt>
                <c:pt idx="13">
                  <c:v>6.0</c:v>
                </c:pt>
                <c:pt idx="14">
                  <c:v>5.0</c:v>
                </c:pt>
                <c:pt idx="1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00156312"/>
        <c:axId val="-2099317912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002060"/>
                </a:solidFill>
              </a:ln>
            </c:spPr>
          </c:marker>
          <c:yVal>
            <c:numRef>
              <c:f>'Q2'!$E$28:$E$43</c:f>
              <c:numCache>
                <c:formatCode>0%</c:formatCode>
                <c:ptCount val="16"/>
                <c:pt idx="0">
                  <c:v>0.0</c:v>
                </c:pt>
                <c:pt idx="1">
                  <c:v>0.75</c:v>
                </c:pt>
                <c:pt idx="2">
                  <c:v>0.416666666666667</c:v>
                </c:pt>
                <c:pt idx="3">
                  <c:v>0.25</c:v>
                </c:pt>
                <c:pt idx="4">
                  <c:v>0.0</c:v>
                </c:pt>
                <c:pt idx="5">
                  <c:v>0.0833333333333333</c:v>
                </c:pt>
                <c:pt idx="6">
                  <c:v>0.25</c:v>
                </c:pt>
                <c:pt idx="7">
                  <c:v>0.333333333333333</c:v>
                </c:pt>
                <c:pt idx="8">
                  <c:v>0.5</c:v>
                </c:pt>
                <c:pt idx="9">
                  <c:v>0.0</c:v>
                </c:pt>
                <c:pt idx="10">
                  <c:v>0.583333333333333</c:v>
                </c:pt>
                <c:pt idx="11">
                  <c:v>0.666666666666667</c:v>
                </c:pt>
                <c:pt idx="12">
                  <c:v>0.0</c:v>
                </c:pt>
                <c:pt idx="13">
                  <c:v>0.0833333333333333</c:v>
                </c:pt>
                <c:pt idx="14">
                  <c:v>0.416666666666667</c:v>
                </c:pt>
                <c:pt idx="15">
                  <c:v>0.916666666666666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56312"/>
        <c:axId val="-2099317912"/>
      </c:scatterChart>
      <c:catAx>
        <c:axId val="-210015631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9317912"/>
        <c:crosses val="autoZero"/>
        <c:auto val="1"/>
        <c:lblAlgn val="ctr"/>
        <c:lblOffset val="100"/>
        <c:noMultiLvlLbl val="0"/>
      </c:catAx>
      <c:valAx>
        <c:axId val="-2099317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0015631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002060"/>
      </a:solidFill>
    </a:ln>
  </c:spPr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653031072728812"/>
          <c:w val="0.900864926606396"/>
          <c:h val="0.869335365337397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chemeClr val="tx1">
                <a:lumMod val="95000"/>
                <a:lumOff val="5000"/>
                <a:alpha val="9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'Q2'!$H$51:$H$66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8.0</c:v>
                </c:pt>
                <c:pt idx="3">
                  <c:v>1.0</c:v>
                </c:pt>
                <c:pt idx="4">
                  <c:v>5.0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2.0</c:v>
                </c:pt>
                <c:pt idx="9">
                  <c:v>2.0</c:v>
                </c:pt>
                <c:pt idx="10">
                  <c:v>4.0</c:v>
                </c:pt>
                <c:pt idx="11">
                  <c:v>7.0</c:v>
                </c:pt>
                <c:pt idx="12">
                  <c:v>6.0</c:v>
                </c:pt>
                <c:pt idx="13">
                  <c:v>8.0</c:v>
                </c:pt>
                <c:pt idx="14">
                  <c:v>5.0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chemeClr val="tx1">
                <a:lumMod val="95000"/>
                <a:lumOff val="5000"/>
                <a:alpha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'Q2'!$I$51:$I$66</c:f>
              <c:numCache>
                <c:formatCode>General</c:formatCode>
                <c:ptCount val="16"/>
                <c:pt idx="0">
                  <c:v>3.0</c:v>
                </c:pt>
                <c:pt idx="1">
                  <c:v>1.0</c:v>
                </c:pt>
                <c:pt idx="2">
                  <c:v>4.0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1.0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1.0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4.0</c:v>
                </c:pt>
                <c:pt idx="15">
                  <c:v>2.0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chemeClr val="tx1">
                <a:lumMod val="95000"/>
                <a:lumOff val="5000"/>
                <a:alpha val="1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'Q2'!$J$51:$J$66</c:f>
              <c:numCache>
                <c:formatCode>General</c:formatCode>
                <c:ptCount val="16"/>
                <c:pt idx="0">
                  <c:v>3.0</c:v>
                </c:pt>
                <c:pt idx="1">
                  <c:v>8.0</c:v>
                </c:pt>
                <c:pt idx="2">
                  <c:v>0.0</c:v>
                </c:pt>
                <c:pt idx="3">
                  <c:v>8.0</c:v>
                </c:pt>
                <c:pt idx="4">
                  <c:v>4.0</c:v>
                </c:pt>
                <c:pt idx="5">
                  <c:v>3.0</c:v>
                </c:pt>
                <c:pt idx="6">
                  <c:v>9.0</c:v>
                </c:pt>
                <c:pt idx="7">
                  <c:v>2.0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2.0</c:v>
                </c:pt>
                <c:pt idx="12">
                  <c:v>3.0</c:v>
                </c:pt>
                <c:pt idx="13">
                  <c:v>0.0</c:v>
                </c:pt>
                <c:pt idx="14">
                  <c:v>3.0</c:v>
                </c:pt>
                <c:pt idx="1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00131048"/>
        <c:axId val="-2096567624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yVal>
            <c:numRef>
              <c:f>'Q2'!$J$28:$J$43</c:f>
              <c:numCache>
                <c:formatCode>0%</c:formatCode>
                <c:ptCount val="16"/>
                <c:pt idx="0">
                  <c:v>0.833333333333333</c:v>
                </c:pt>
                <c:pt idx="1">
                  <c:v>0.25</c:v>
                </c:pt>
                <c:pt idx="2">
                  <c:v>0.166666666666667</c:v>
                </c:pt>
                <c:pt idx="3">
                  <c:v>0.583333333333333</c:v>
                </c:pt>
                <c:pt idx="4">
                  <c:v>0.666666666666667</c:v>
                </c:pt>
                <c:pt idx="5">
                  <c:v>0.0833333333333333</c:v>
                </c:pt>
                <c:pt idx="6">
                  <c:v>0.75</c:v>
                </c:pt>
                <c:pt idx="7">
                  <c:v>0.0833333333333333</c:v>
                </c:pt>
                <c:pt idx="8">
                  <c:v>0.0833333333333333</c:v>
                </c:pt>
                <c:pt idx="9">
                  <c:v>0.916666666666666</c:v>
                </c:pt>
                <c:pt idx="10">
                  <c:v>0.333333333333333</c:v>
                </c:pt>
                <c:pt idx="11">
                  <c:v>0.25</c:v>
                </c:pt>
                <c:pt idx="12">
                  <c:v>0.0833333333333333</c:v>
                </c:pt>
                <c:pt idx="13">
                  <c:v>0.333333333333333</c:v>
                </c:pt>
                <c:pt idx="14">
                  <c:v>0.0</c:v>
                </c:pt>
                <c:pt idx="1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31048"/>
        <c:axId val="-2096567624"/>
      </c:scatterChart>
      <c:catAx>
        <c:axId val="-210013104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6567624"/>
        <c:crosses val="autoZero"/>
        <c:auto val="1"/>
        <c:lblAlgn val="ctr"/>
        <c:lblOffset val="100"/>
        <c:noMultiLvlLbl val="0"/>
      </c:catAx>
      <c:valAx>
        <c:axId val="-2096567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00131048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tx1">
          <a:lumMod val="95000"/>
          <a:lumOff val="5000"/>
        </a:schemeClr>
      </a:solidFill>
    </a:ln>
  </c:spPr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44269863994274"/>
          <c:y val="0.0325203099612548"/>
          <c:w val="0.844645430684801"/>
          <c:h val="0.750112019221527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002060">
                <a:alpha val="9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Q2-3'!$E$5:$E$20</c:f>
              <c:numCache>
                <c:formatCode>General</c:formatCode>
                <c:ptCount val="16"/>
                <c:pt idx="0">
                  <c:v>1.0</c:v>
                </c:pt>
                <c:pt idx="1">
                  <c:v>4.0</c:v>
                </c:pt>
                <c:pt idx="2">
                  <c:v>3.0</c:v>
                </c:pt>
                <c:pt idx="3">
                  <c:v>7.0</c:v>
                </c:pt>
                <c:pt idx="4">
                  <c:v>6.0</c:v>
                </c:pt>
                <c:pt idx="5">
                  <c:v>3.0</c:v>
                </c:pt>
                <c:pt idx="6">
                  <c:v>8.0</c:v>
                </c:pt>
                <c:pt idx="7">
                  <c:v>5.0</c:v>
                </c:pt>
                <c:pt idx="8">
                  <c:v>6.0</c:v>
                </c:pt>
                <c:pt idx="9">
                  <c:v>10.0</c:v>
                </c:pt>
                <c:pt idx="10">
                  <c:v>3.0</c:v>
                </c:pt>
                <c:pt idx="11">
                  <c:v>7.0</c:v>
                </c:pt>
                <c:pt idx="12">
                  <c:v>4.0</c:v>
                </c:pt>
                <c:pt idx="13">
                  <c:v>3.0</c:v>
                </c:pt>
                <c:pt idx="14">
                  <c:v>6.0</c:v>
                </c:pt>
                <c:pt idx="15">
                  <c:v>3.0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002060">
                <a:alpha val="5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Q2-3'!$D$5:$D$20</c:f>
              <c:numCache>
                <c:formatCode>General</c:formatCode>
                <c:ptCount val="16"/>
                <c:pt idx="0">
                  <c:v>3.0</c:v>
                </c:pt>
                <c:pt idx="1">
                  <c:v>3.0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1.0</c:v>
                </c:pt>
                <c:pt idx="8">
                  <c:v>3.0</c:v>
                </c:pt>
                <c:pt idx="9">
                  <c:v>1.0</c:v>
                </c:pt>
                <c:pt idx="10">
                  <c:v>4.0</c:v>
                </c:pt>
                <c:pt idx="11">
                  <c:v>1.0</c:v>
                </c:pt>
                <c:pt idx="12">
                  <c:v>2.0</c:v>
                </c:pt>
                <c:pt idx="13">
                  <c:v>1.0</c:v>
                </c:pt>
                <c:pt idx="14">
                  <c:v>1.0</c:v>
                </c:pt>
                <c:pt idx="15">
                  <c:v>2.0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002060">
                <a:alpha val="1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Q2-3'!$C$5:$C$20</c:f>
              <c:numCache>
                <c:formatCode>General</c:formatCode>
                <c:ptCount val="16"/>
                <c:pt idx="0">
                  <c:v>8.0</c:v>
                </c:pt>
                <c:pt idx="1">
                  <c:v>5.0</c:v>
                </c:pt>
                <c:pt idx="2">
                  <c:v>8.0</c:v>
                </c:pt>
                <c:pt idx="3">
                  <c:v>3.0</c:v>
                </c:pt>
                <c:pt idx="4">
                  <c:v>4.0</c:v>
                </c:pt>
                <c:pt idx="5">
                  <c:v>6.0</c:v>
                </c:pt>
                <c:pt idx="6">
                  <c:v>1.0</c:v>
                </c:pt>
                <c:pt idx="7">
                  <c:v>6.0</c:v>
                </c:pt>
                <c:pt idx="8">
                  <c:v>3.0</c:v>
                </c:pt>
                <c:pt idx="9">
                  <c:v>1.0</c:v>
                </c:pt>
                <c:pt idx="10">
                  <c:v>5.0</c:v>
                </c:pt>
                <c:pt idx="11">
                  <c:v>4.0</c:v>
                </c:pt>
                <c:pt idx="12">
                  <c:v>6.0</c:v>
                </c:pt>
                <c:pt idx="13">
                  <c:v>8.0</c:v>
                </c:pt>
                <c:pt idx="14">
                  <c:v>5.0</c:v>
                </c:pt>
                <c:pt idx="1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3294472"/>
        <c:axId val="-2089057256"/>
      </c:barChart>
      <c:catAx>
        <c:axId val="-2103294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089057256"/>
        <c:crosses val="autoZero"/>
        <c:auto val="1"/>
        <c:lblAlgn val="ctr"/>
        <c:lblOffset val="100"/>
        <c:noMultiLvlLbl val="0"/>
      </c:catAx>
      <c:valAx>
        <c:axId val="-20890572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03294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030183727034"/>
          <c:y val="0.0304895221430654"/>
          <c:w val="0.113735605564517"/>
          <c:h val="0.206647461750208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653031072728812"/>
          <c:w val="0.900864926606396"/>
          <c:h val="0.869335365337397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C00000">
                <a:alpha val="9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'Q2'!$C$51:$C$66</c:f>
              <c:numCache>
                <c:formatCode>General</c:formatCode>
                <c:ptCount val="16"/>
                <c:pt idx="0">
                  <c:v>5.0</c:v>
                </c:pt>
                <c:pt idx="1">
                  <c:v>1.0</c:v>
                </c:pt>
                <c:pt idx="2">
                  <c:v>4.0</c:v>
                </c:pt>
                <c:pt idx="3">
                  <c:v>7.0</c:v>
                </c:pt>
                <c:pt idx="4">
                  <c:v>5.0</c:v>
                </c:pt>
                <c:pt idx="5">
                  <c:v>5.0</c:v>
                </c:pt>
                <c:pt idx="6">
                  <c:v>6.0</c:v>
                </c:pt>
                <c:pt idx="7">
                  <c:v>2.0</c:v>
                </c:pt>
                <c:pt idx="8">
                  <c:v>5.0</c:v>
                </c:pt>
                <c:pt idx="9">
                  <c:v>2.0</c:v>
                </c:pt>
                <c:pt idx="10">
                  <c:v>3.0</c:v>
                </c:pt>
                <c:pt idx="11">
                  <c:v>8.0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C00000">
                <a:alpha val="5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'Q2'!$D$51:$D$66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3.0</c:v>
                </c:pt>
                <c:pt idx="4">
                  <c:v>3.0</c:v>
                </c:pt>
                <c:pt idx="5">
                  <c:v>1.0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  <c:pt idx="9">
                  <c:v>4.0</c:v>
                </c:pt>
                <c:pt idx="10">
                  <c:v>1.0</c:v>
                </c:pt>
                <c:pt idx="11">
                  <c:v>4.0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C00000">
                <a:alpha val="1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'Q2'!$E$51:$E$66</c:f>
              <c:numCache>
                <c:formatCode>General</c:formatCode>
                <c:ptCount val="16"/>
                <c:pt idx="0">
                  <c:v>3.0</c:v>
                </c:pt>
                <c:pt idx="1">
                  <c:v>9.0</c:v>
                </c:pt>
                <c:pt idx="2">
                  <c:v>7.0</c:v>
                </c:pt>
                <c:pt idx="3">
                  <c:v>2.0</c:v>
                </c:pt>
                <c:pt idx="4">
                  <c:v>4.0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4.0</c:v>
                </c:pt>
                <c:pt idx="9">
                  <c:v>6.0</c:v>
                </c:pt>
                <c:pt idx="10">
                  <c:v>8.0</c:v>
                </c:pt>
                <c:pt idx="11">
                  <c:v>0.0</c:v>
                </c:pt>
                <c:pt idx="12">
                  <c:v>6.0</c:v>
                </c:pt>
                <c:pt idx="13">
                  <c:v>6.0</c:v>
                </c:pt>
                <c:pt idx="14">
                  <c:v>5.0</c:v>
                </c:pt>
                <c:pt idx="1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96725544"/>
        <c:axId val="-2096658232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C0000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C00000"/>
                </a:solidFill>
              </a:ln>
            </c:spPr>
          </c:marker>
          <c:yVal>
            <c:numRef>
              <c:f>'Q2'!$E$28:$E$43</c:f>
              <c:numCache>
                <c:formatCode>0%</c:formatCode>
                <c:ptCount val="16"/>
                <c:pt idx="0">
                  <c:v>0.0</c:v>
                </c:pt>
                <c:pt idx="1">
                  <c:v>0.75</c:v>
                </c:pt>
                <c:pt idx="2">
                  <c:v>0.416666666666667</c:v>
                </c:pt>
                <c:pt idx="3">
                  <c:v>0.25</c:v>
                </c:pt>
                <c:pt idx="4">
                  <c:v>0.0</c:v>
                </c:pt>
                <c:pt idx="5">
                  <c:v>0.0833333333333333</c:v>
                </c:pt>
                <c:pt idx="6">
                  <c:v>0.25</c:v>
                </c:pt>
                <c:pt idx="7">
                  <c:v>0.333333333333333</c:v>
                </c:pt>
                <c:pt idx="8">
                  <c:v>0.5</c:v>
                </c:pt>
                <c:pt idx="9">
                  <c:v>0.0</c:v>
                </c:pt>
                <c:pt idx="10">
                  <c:v>0.583333333333333</c:v>
                </c:pt>
                <c:pt idx="11">
                  <c:v>0.666666666666667</c:v>
                </c:pt>
                <c:pt idx="12">
                  <c:v>0.0</c:v>
                </c:pt>
                <c:pt idx="13">
                  <c:v>0.0833333333333333</c:v>
                </c:pt>
                <c:pt idx="14">
                  <c:v>0.416666666666667</c:v>
                </c:pt>
                <c:pt idx="15">
                  <c:v>0.916666666666666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725544"/>
        <c:axId val="-2096658232"/>
      </c:scatterChart>
      <c:catAx>
        <c:axId val="-209672554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6658232"/>
        <c:crosses val="autoZero"/>
        <c:auto val="1"/>
        <c:lblAlgn val="ctr"/>
        <c:lblOffset val="100"/>
        <c:noMultiLvlLbl val="0"/>
      </c:catAx>
      <c:valAx>
        <c:axId val="-2096658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09672554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C00000"/>
      </a:solidFill>
    </a:ln>
  </c:spPr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653031072728812"/>
          <c:w val="0.900864926606396"/>
          <c:h val="0.869335365337397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008000">
                <a:alpha val="9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'Q2'!$C$51:$C$66</c:f>
              <c:numCache>
                <c:formatCode>General</c:formatCode>
                <c:ptCount val="16"/>
                <c:pt idx="0">
                  <c:v>5.0</c:v>
                </c:pt>
                <c:pt idx="1">
                  <c:v>1.0</c:v>
                </c:pt>
                <c:pt idx="2">
                  <c:v>4.0</c:v>
                </c:pt>
                <c:pt idx="3">
                  <c:v>7.0</c:v>
                </c:pt>
                <c:pt idx="4">
                  <c:v>5.0</c:v>
                </c:pt>
                <c:pt idx="5">
                  <c:v>5.0</c:v>
                </c:pt>
                <c:pt idx="6">
                  <c:v>6.0</c:v>
                </c:pt>
                <c:pt idx="7">
                  <c:v>2.0</c:v>
                </c:pt>
                <c:pt idx="8">
                  <c:v>5.0</c:v>
                </c:pt>
                <c:pt idx="9">
                  <c:v>2.0</c:v>
                </c:pt>
                <c:pt idx="10">
                  <c:v>3.0</c:v>
                </c:pt>
                <c:pt idx="11">
                  <c:v>8.0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008000">
                <a:alpha val="5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'Q2'!$D$51:$D$66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3.0</c:v>
                </c:pt>
                <c:pt idx="4">
                  <c:v>3.0</c:v>
                </c:pt>
                <c:pt idx="5">
                  <c:v>1.0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  <c:pt idx="9">
                  <c:v>4.0</c:v>
                </c:pt>
                <c:pt idx="10">
                  <c:v>1.0</c:v>
                </c:pt>
                <c:pt idx="11">
                  <c:v>4.0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008000">
                <a:alpha val="10000"/>
              </a:srgbClr>
            </a:solidFill>
            <a:ln w="12700">
              <a:solidFill>
                <a:srgbClr val="008000"/>
              </a:solidFill>
            </a:ln>
          </c:spPr>
          <c:invertIfNegative val="0"/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'Q2'!$E$51:$E$66</c:f>
              <c:numCache>
                <c:formatCode>General</c:formatCode>
                <c:ptCount val="16"/>
                <c:pt idx="0">
                  <c:v>3.0</c:v>
                </c:pt>
                <c:pt idx="1">
                  <c:v>9.0</c:v>
                </c:pt>
                <c:pt idx="2">
                  <c:v>7.0</c:v>
                </c:pt>
                <c:pt idx="3">
                  <c:v>2.0</c:v>
                </c:pt>
                <c:pt idx="4">
                  <c:v>4.0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4.0</c:v>
                </c:pt>
                <c:pt idx="9">
                  <c:v>6.0</c:v>
                </c:pt>
                <c:pt idx="10">
                  <c:v>8.0</c:v>
                </c:pt>
                <c:pt idx="11">
                  <c:v>0.0</c:v>
                </c:pt>
                <c:pt idx="12">
                  <c:v>6.0</c:v>
                </c:pt>
                <c:pt idx="13">
                  <c:v>6.0</c:v>
                </c:pt>
                <c:pt idx="14">
                  <c:v>5.0</c:v>
                </c:pt>
                <c:pt idx="1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96837272"/>
        <c:axId val="-2099383960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00800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008000"/>
                </a:solidFill>
              </a:ln>
            </c:spPr>
          </c:marker>
          <c:yVal>
            <c:numRef>
              <c:f>'Q2'!$E$28:$E$43</c:f>
              <c:numCache>
                <c:formatCode>0%</c:formatCode>
                <c:ptCount val="16"/>
                <c:pt idx="0">
                  <c:v>0.0</c:v>
                </c:pt>
                <c:pt idx="1">
                  <c:v>0.75</c:v>
                </c:pt>
                <c:pt idx="2">
                  <c:v>0.416666666666667</c:v>
                </c:pt>
                <c:pt idx="3">
                  <c:v>0.25</c:v>
                </c:pt>
                <c:pt idx="4">
                  <c:v>0.0</c:v>
                </c:pt>
                <c:pt idx="5">
                  <c:v>0.0833333333333333</c:v>
                </c:pt>
                <c:pt idx="6">
                  <c:v>0.25</c:v>
                </c:pt>
                <c:pt idx="7">
                  <c:v>0.333333333333333</c:v>
                </c:pt>
                <c:pt idx="8">
                  <c:v>0.5</c:v>
                </c:pt>
                <c:pt idx="9">
                  <c:v>0.0</c:v>
                </c:pt>
                <c:pt idx="10">
                  <c:v>0.583333333333333</c:v>
                </c:pt>
                <c:pt idx="11">
                  <c:v>0.666666666666667</c:v>
                </c:pt>
                <c:pt idx="12">
                  <c:v>0.0</c:v>
                </c:pt>
                <c:pt idx="13">
                  <c:v>0.0833333333333333</c:v>
                </c:pt>
                <c:pt idx="14">
                  <c:v>0.416666666666667</c:v>
                </c:pt>
                <c:pt idx="15">
                  <c:v>0.916666666666666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837272"/>
        <c:axId val="-2099383960"/>
      </c:scatterChart>
      <c:catAx>
        <c:axId val="-209683727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99383960"/>
        <c:crosses val="autoZero"/>
        <c:auto val="1"/>
        <c:lblAlgn val="ctr"/>
        <c:lblOffset val="100"/>
        <c:noMultiLvlLbl val="0"/>
      </c:catAx>
      <c:valAx>
        <c:axId val="-2099383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09683727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rgbClr val="008000"/>
      </a:solidFill>
    </a:ln>
  </c:spPr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975609756097561"/>
          <c:w val="0.817812216654737"/>
          <c:h val="0.708045094084484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002060">
                <a:alpha val="9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Q2-3'!$C$48:$C$63</c:f>
              <c:numCache>
                <c:formatCode>General</c:formatCode>
                <c:ptCount val="16"/>
                <c:pt idx="0">
                  <c:v>5.0</c:v>
                </c:pt>
                <c:pt idx="1">
                  <c:v>1.0</c:v>
                </c:pt>
                <c:pt idx="2">
                  <c:v>4.0</c:v>
                </c:pt>
                <c:pt idx="3">
                  <c:v>7.0</c:v>
                </c:pt>
                <c:pt idx="4">
                  <c:v>5.0</c:v>
                </c:pt>
                <c:pt idx="5">
                  <c:v>5.0</c:v>
                </c:pt>
                <c:pt idx="6">
                  <c:v>6.0</c:v>
                </c:pt>
                <c:pt idx="7">
                  <c:v>2.0</c:v>
                </c:pt>
                <c:pt idx="8">
                  <c:v>5.0</c:v>
                </c:pt>
                <c:pt idx="9">
                  <c:v>2.0</c:v>
                </c:pt>
                <c:pt idx="10">
                  <c:v>3.0</c:v>
                </c:pt>
                <c:pt idx="11">
                  <c:v>8.0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002060">
                <a:alpha val="5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Q2-3'!$D$48:$D$63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3.0</c:v>
                </c:pt>
                <c:pt idx="4">
                  <c:v>3.0</c:v>
                </c:pt>
                <c:pt idx="5">
                  <c:v>1.0</c:v>
                </c:pt>
                <c:pt idx="6">
                  <c:v>4.0</c:v>
                </c:pt>
                <c:pt idx="7">
                  <c:v>3.0</c:v>
                </c:pt>
                <c:pt idx="8">
                  <c:v>3.0</c:v>
                </c:pt>
                <c:pt idx="9">
                  <c:v>4.0</c:v>
                </c:pt>
                <c:pt idx="10">
                  <c:v>1.0</c:v>
                </c:pt>
                <c:pt idx="11">
                  <c:v>4.0</c:v>
                </c:pt>
                <c:pt idx="12">
                  <c:v>2.0</c:v>
                </c:pt>
                <c:pt idx="13">
                  <c:v>2.0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002060">
                <a:alpha val="10000"/>
              </a:srgbClr>
            </a:solidFill>
            <a:ln w="12700"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'Inputs Q2-3'!$A$5:$A$20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'Inputs Q2-3'!$E$48:$E$63</c:f>
              <c:numCache>
                <c:formatCode>General</c:formatCode>
                <c:ptCount val="16"/>
                <c:pt idx="0">
                  <c:v>3.0</c:v>
                </c:pt>
                <c:pt idx="1">
                  <c:v>9.0</c:v>
                </c:pt>
                <c:pt idx="2">
                  <c:v>7.0</c:v>
                </c:pt>
                <c:pt idx="3">
                  <c:v>2.0</c:v>
                </c:pt>
                <c:pt idx="4">
                  <c:v>4.0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4.0</c:v>
                </c:pt>
                <c:pt idx="9">
                  <c:v>6.0</c:v>
                </c:pt>
                <c:pt idx="10">
                  <c:v>8.0</c:v>
                </c:pt>
                <c:pt idx="11">
                  <c:v>0.0</c:v>
                </c:pt>
                <c:pt idx="12">
                  <c:v>6.0</c:v>
                </c:pt>
                <c:pt idx="13">
                  <c:v>6.0</c:v>
                </c:pt>
                <c:pt idx="14">
                  <c:v>5.0</c:v>
                </c:pt>
                <c:pt idx="1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683272"/>
        <c:axId val="-2089678712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002060"/>
                </a:solidFill>
              </a:ln>
            </c:spPr>
          </c:marker>
          <c:yVal>
            <c:numRef>
              <c:f>'Inputs Q2-3'!$E$27:$E$42</c:f>
              <c:numCache>
                <c:formatCode>0%</c:formatCode>
                <c:ptCount val="16"/>
                <c:pt idx="0">
                  <c:v>0.0</c:v>
                </c:pt>
                <c:pt idx="1">
                  <c:v>0.75</c:v>
                </c:pt>
                <c:pt idx="2">
                  <c:v>0.416666666666667</c:v>
                </c:pt>
                <c:pt idx="3">
                  <c:v>0.25</c:v>
                </c:pt>
                <c:pt idx="4">
                  <c:v>0.0</c:v>
                </c:pt>
                <c:pt idx="5">
                  <c:v>0.0833333333333333</c:v>
                </c:pt>
                <c:pt idx="6">
                  <c:v>0.25</c:v>
                </c:pt>
                <c:pt idx="7">
                  <c:v>0.333333333333333</c:v>
                </c:pt>
                <c:pt idx="8">
                  <c:v>0.5</c:v>
                </c:pt>
                <c:pt idx="9">
                  <c:v>0.0</c:v>
                </c:pt>
                <c:pt idx="10">
                  <c:v>0.583333333333333</c:v>
                </c:pt>
                <c:pt idx="11">
                  <c:v>0.666666666666667</c:v>
                </c:pt>
                <c:pt idx="12">
                  <c:v>0.0</c:v>
                </c:pt>
                <c:pt idx="13">
                  <c:v>0.0833333333333333</c:v>
                </c:pt>
                <c:pt idx="14">
                  <c:v>0.416666666666667</c:v>
                </c:pt>
                <c:pt idx="15">
                  <c:v>0.916666666666666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683272"/>
        <c:axId val="-2089678712"/>
      </c:scatterChart>
      <c:catAx>
        <c:axId val="-2089683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89678712"/>
        <c:crosses val="autoZero"/>
        <c:auto val="1"/>
        <c:lblAlgn val="ctr"/>
        <c:lblOffset val="100"/>
        <c:noMultiLvlLbl val="0"/>
      </c:catAx>
      <c:valAx>
        <c:axId val="-2089678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089683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120973514674"/>
          <c:y val="0.0172724242802983"/>
          <c:w val="0.144576473395371"/>
          <c:h val="0.348214181560638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Millions of Markets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9694359101796"/>
          <c:y val="0.0939615874406146"/>
          <c:w val="0.878565363929019"/>
          <c:h val="0.721839278286935"/>
        </c:manualLayout>
      </c:layout>
      <c:barChart>
        <c:barDir val="col"/>
        <c:grouping val="stacked"/>
        <c:varyColors val="0"/>
        <c:ser>
          <c:idx val="0"/>
          <c:order val="0"/>
          <c:tx>
            <c:v>Invest</c:v>
          </c:tx>
          <c:spPr>
            <a:solidFill>
              <a:srgbClr val="00B050"/>
            </a:solidFill>
          </c:spPr>
          <c:invertIfNegative val="0"/>
          <c:cat>
            <c:strRef>
              <c:f>'Millions of Markets'!$B$3:$B$18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'Millions of Markets'!$C$3:$C$18</c:f>
              <c:numCache>
                <c:formatCode>0%</c:formatCode>
                <c:ptCount val="16"/>
                <c:pt idx="0">
                  <c:v>0.117647058823529</c:v>
                </c:pt>
                <c:pt idx="1">
                  <c:v>0.0882352941176471</c:v>
                </c:pt>
                <c:pt idx="2">
                  <c:v>0.0588235294117647</c:v>
                </c:pt>
                <c:pt idx="3">
                  <c:v>0.0294117647058823</c:v>
                </c:pt>
                <c:pt idx="4">
                  <c:v>0.0</c:v>
                </c:pt>
                <c:pt idx="5">
                  <c:v>0.117647058823529</c:v>
                </c:pt>
                <c:pt idx="6">
                  <c:v>0.0882352941176471</c:v>
                </c:pt>
                <c:pt idx="7">
                  <c:v>0.0588235294117647</c:v>
                </c:pt>
                <c:pt idx="8">
                  <c:v>0.0294117647058823</c:v>
                </c:pt>
                <c:pt idx="9">
                  <c:v>0.0</c:v>
                </c:pt>
                <c:pt idx="10">
                  <c:v>0.117647058823529</c:v>
                </c:pt>
                <c:pt idx="11">
                  <c:v>0.0882352941176471</c:v>
                </c:pt>
                <c:pt idx="12">
                  <c:v>0.0588235294117647</c:v>
                </c:pt>
                <c:pt idx="13">
                  <c:v>0.0294117647058823</c:v>
                </c:pt>
                <c:pt idx="14">
                  <c:v>0.0</c:v>
                </c:pt>
                <c:pt idx="15">
                  <c:v>0.117647058823529</c:v>
                </c:pt>
              </c:numCache>
            </c:numRef>
          </c:val>
        </c:ser>
        <c:ser>
          <c:idx val="1"/>
          <c:order val="1"/>
          <c:tx>
            <c:v>Veto</c:v>
          </c:tx>
          <c:spPr>
            <a:solidFill>
              <a:srgbClr val="FF0000"/>
            </a:solidFill>
          </c:spPr>
          <c:invertIfNegative val="0"/>
          <c:cat>
            <c:strRef>
              <c:f>'Millions of Markets'!$B$3:$B$18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'Millions of Markets'!$D$3:$D$18</c:f>
              <c:numCache>
                <c:formatCode>0%</c:formatCode>
                <c:ptCount val="16"/>
                <c:pt idx="0">
                  <c:v>-0.0909090909090909</c:v>
                </c:pt>
                <c:pt idx="1">
                  <c:v>-0.0909090909090909</c:v>
                </c:pt>
                <c:pt idx="2">
                  <c:v>0.0</c:v>
                </c:pt>
                <c:pt idx="3">
                  <c:v>-0.0909090909090909</c:v>
                </c:pt>
                <c:pt idx="4">
                  <c:v>-0.0909090909090909</c:v>
                </c:pt>
                <c:pt idx="5">
                  <c:v>0.0</c:v>
                </c:pt>
                <c:pt idx="6">
                  <c:v>-0.0909090909090909</c:v>
                </c:pt>
                <c:pt idx="7">
                  <c:v>-0.0909090909090909</c:v>
                </c:pt>
                <c:pt idx="8">
                  <c:v>0.0</c:v>
                </c:pt>
                <c:pt idx="9">
                  <c:v>-0.0909090909090909</c:v>
                </c:pt>
                <c:pt idx="10">
                  <c:v>-0.0909090909090909</c:v>
                </c:pt>
                <c:pt idx="11">
                  <c:v>0.0</c:v>
                </c:pt>
                <c:pt idx="12">
                  <c:v>-0.0909090909090909</c:v>
                </c:pt>
                <c:pt idx="13">
                  <c:v>-0.0909090909090909</c:v>
                </c:pt>
                <c:pt idx="14">
                  <c:v>0.0</c:v>
                </c:pt>
                <c:pt idx="15">
                  <c:v>-0.0909090909090909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89157480"/>
        <c:axId val="-2089152584"/>
      </c:barChart>
      <c:lineChart>
        <c:grouping val="standard"/>
        <c:varyColors val="0"/>
        <c:ser>
          <c:idx val="2"/>
          <c:order val="2"/>
          <c:tx>
            <c:strRef>
              <c:f>'Millions of Markets'!$J$2</c:f>
              <c:strCache>
                <c:ptCount val="1"/>
                <c:pt idx="0">
                  <c:v>G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'Millions of Markets'!$J$3:$J$18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'Millions of Markets'!$K$2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4"/>
            <c:spPr>
              <a:ln w="50800">
                <a:solidFill>
                  <a:srgbClr val="FF0000"/>
                </a:solidFill>
              </a:ln>
            </c:spPr>
          </c:marker>
          <c:val>
            <c:numRef>
              <c:f>'Millions of Markets'!$K$3:$K$18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1.0</c:v>
                </c:pt>
                <c:pt idx="4">
                  <c:v>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'Millions of Markets'!$L$2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'Millions of Markets'!$L$3:$L$18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9143288"/>
        <c:axId val="-2089146216"/>
      </c:lineChart>
      <c:catAx>
        <c:axId val="-2089157480"/>
        <c:scaling>
          <c:orientation val="minMax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89152584"/>
        <c:crosses val="max"/>
        <c:auto val="1"/>
        <c:lblAlgn val="ctr"/>
        <c:lblOffset val="100"/>
        <c:tickLblSkip val="1"/>
        <c:noMultiLvlLbl val="0"/>
      </c:catAx>
      <c:valAx>
        <c:axId val="-2089152584"/>
        <c:scaling>
          <c:orientation val="minMax"/>
          <c:max val="0.300000000000001"/>
          <c:min val="-0.300000000000001"/>
        </c:scaling>
        <c:delete val="0"/>
        <c:axPos val="l"/>
        <c:majorGridlines>
          <c:spPr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"Invest</a:t>
                </a:r>
                <a:r>
                  <a:rPr lang="en-US" baseline="0"/>
                  <a:t> </a:t>
                </a:r>
                <a:r>
                  <a:rPr lang="en-US"/>
                  <a:t>points"</a:t>
                </a:r>
                <a:r>
                  <a:rPr lang="en-US" baseline="0"/>
                  <a:t> a</a:t>
                </a:r>
                <a:r>
                  <a:rPr lang="en-US"/>
                  <a:t>nd "Vetoes" received</a:t>
                </a:r>
              </a:p>
            </c:rich>
          </c:tx>
          <c:layout>
            <c:manualLayout>
              <c:xMode val="edge"/>
              <c:yMode val="edge"/>
              <c:x val="0.0127677725664856"/>
              <c:y val="0.083509218641167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89157480"/>
        <c:crosses val="autoZero"/>
        <c:crossBetween val="between"/>
        <c:majorUnit val="0.05"/>
      </c:valAx>
      <c:valAx>
        <c:axId val="-2089146216"/>
        <c:scaling>
          <c:orientation val="minMax"/>
          <c:max val="30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089143288"/>
        <c:crosses val="max"/>
        <c:crossBetween val="between"/>
        <c:majorUnit val="1.0"/>
      </c:valAx>
      <c:catAx>
        <c:axId val="-208914328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91462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834659312306432"/>
          <c:h val="0.764674792627081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chemeClr val="tx1">
                <a:lumMod val="95000"/>
                <a:lumOff val="5000"/>
                <a:alpha val="9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'Q2'!$J$5:$J$20</c:f>
              <c:numCache>
                <c:formatCode>General</c:formatCode>
                <c:ptCount val="16"/>
                <c:pt idx="0">
                  <c:v>1.0</c:v>
                </c:pt>
                <c:pt idx="1">
                  <c:v>3.0</c:v>
                </c:pt>
                <c:pt idx="2">
                  <c:v>5.0</c:v>
                </c:pt>
                <c:pt idx="3">
                  <c:v>7.0</c:v>
                </c:pt>
                <c:pt idx="4">
                  <c:v>6.0</c:v>
                </c:pt>
                <c:pt idx="5">
                  <c:v>4.0</c:v>
                </c:pt>
                <c:pt idx="6">
                  <c:v>2.0</c:v>
                </c:pt>
                <c:pt idx="7">
                  <c:v>5.0</c:v>
                </c:pt>
                <c:pt idx="8">
                  <c:v>8.0</c:v>
                </c:pt>
                <c:pt idx="9">
                  <c:v>6.0</c:v>
                </c:pt>
                <c:pt idx="10">
                  <c:v>2.0</c:v>
                </c:pt>
                <c:pt idx="11">
                  <c:v>1.0</c:v>
                </c:pt>
                <c:pt idx="12">
                  <c:v>8.0</c:v>
                </c:pt>
                <c:pt idx="13">
                  <c:v>7.0</c:v>
                </c:pt>
                <c:pt idx="14">
                  <c:v>3.0</c:v>
                </c:pt>
                <c:pt idx="15">
                  <c:v>8.0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chemeClr val="tx1">
                <a:lumMod val="95000"/>
                <a:lumOff val="5000"/>
                <a:alpha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'Q2'!$I$5:$I$20</c:f>
              <c:numCache>
                <c:formatCode>General</c:formatCode>
                <c:ptCount val="16"/>
                <c:pt idx="0">
                  <c:v>3.0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3.0</c:v>
                </c:pt>
                <c:pt idx="9">
                  <c:v>1.0</c:v>
                </c:pt>
                <c:pt idx="10">
                  <c:v>3.0</c:v>
                </c:pt>
                <c:pt idx="11">
                  <c:v>4.0</c:v>
                </c:pt>
                <c:pt idx="12">
                  <c:v>3.0</c:v>
                </c:pt>
                <c:pt idx="13">
                  <c:v>2.0</c:v>
                </c:pt>
                <c:pt idx="14">
                  <c:v>2.0</c:v>
                </c:pt>
                <c:pt idx="15">
                  <c:v>3.0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chemeClr val="tx1">
                <a:lumMod val="95000"/>
                <a:lumOff val="5000"/>
                <a:alpha val="1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'Q2'!$H$5:$H$20</c:f>
              <c:numCache>
                <c:formatCode>General</c:formatCode>
                <c:ptCount val="16"/>
                <c:pt idx="0">
                  <c:v>8.0</c:v>
                </c:pt>
                <c:pt idx="1">
                  <c:v>5.0</c:v>
                </c:pt>
                <c:pt idx="2">
                  <c:v>3.0</c:v>
                </c:pt>
                <c:pt idx="3">
                  <c:v>2.0</c:v>
                </c:pt>
                <c:pt idx="4">
                  <c:v>4.0</c:v>
                </c:pt>
                <c:pt idx="5">
                  <c:v>5.0</c:v>
                </c:pt>
                <c:pt idx="6">
                  <c:v>7.0</c:v>
                </c:pt>
                <c:pt idx="7">
                  <c:v>3.0</c:v>
                </c:pt>
                <c:pt idx="8">
                  <c:v>1.0</c:v>
                </c:pt>
                <c:pt idx="9">
                  <c:v>5.0</c:v>
                </c:pt>
                <c:pt idx="10">
                  <c:v>7.0</c:v>
                </c:pt>
                <c:pt idx="11">
                  <c:v>7.0</c:v>
                </c:pt>
                <c:pt idx="12">
                  <c:v>1.0</c:v>
                </c:pt>
                <c:pt idx="13">
                  <c:v>3.0</c:v>
                </c:pt>
                <c:pt idx="14">
                  <c:v>7.0</c:v>
                </c:pt>
                <c:pt idx="1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534808"/>
        <c:axId val="-2089531720"/>
      </c:barChart>
      <c:catAx>
        <c:axId val="-2089534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89531720"/>
        <c:crosses val="autoZero"/>
        <c:auto val="1"/>
        <c:lblAlgn val="ctr"/>
        <c:lblOffset val="100"/>
        <c:noMultiLvlLbl val="0"/>
      </c:catAx>
      <c:valAx>
        <c:axId val="-2089531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089534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798539127842"/>
          <c:y val="0.0931532338945436"/>
          <c:w val="0.113735605564517"/>
          <c:h val="0.206647461750208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444774986828863"/>
          <c:w val="0.818004056311143"/>
          <c:h val="0.766399038796763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chemeClr val="tx1">
                <a:lumMod val="95000"/>
                <a:lumOff val="5000"/>
                <a:alpha val="9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'Q2'!$H$51:$H$66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8.0</c:v>
                </c:pt>
                <c:pt idx="3">
                  <c:v>1.0</c:v>
                </c:pt>
                <c:pt idx="4">
                  <c:v>5.0</c:v>
                </c:pt>
                <c:pt idx="5">
                  <c:v>6.0</c:v>
                </c:pt>
                <c:pt idx="6">
                  <c:v>2.0</c:v>
                </c:pt>
                <c:pt idx="7">
                  <c:v>7.0</c:v>
                </c:pt>
                <c:pt idx="8">
                  <c:v>2.0</c:v>
                </c:pt>
                <c:pt idx="9">
                  <c:v>2.0</c:v>
                </c:pt>
                <c:pt idx="10">
                  <c:v>4.0</c:v>
                </c:pt>
                <c:pt idx="11">
                  <c:v>7.0</c:v>
                </c:pt>
                <c:pt idx="12">
                  <c:v>6.0</c:v>
                </c:pt>
                <c:pt idx="13">
                  <c:v>8.0</c:v>
                </c:pt>
                <c:pt idx="14">
                  <c:v>5.0</c:v>
                </c:pt>
                <c:pt idx="15">
                  <c:v>8.0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chemeClr val="tx1">
                <a:lumMod val="95000"/>
                <a:lumOff val="5000"/>
                <a:alpha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'Q2'!$I$51:$I$66</c:f>
              <c:numCache>
                <c:formatCode>General</c:formatCode>
                <c:ptCount val="16"/>
                <c:pt idx="0">
                  <c:v>3.0</c:v>
                </c:pt>
                <c:pt idx="1">
                  <c:v>1.0</c:v>
                </c:pt>
                <c:pt idx="2">
                  <c:v>4.0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1.0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1.0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4.0</c:v>
                </c:pt>
                <c:pt idx="15">
                  <c:v>2.0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chemeClr val="tx1">
                <a:lumMod val="95000"/>
                <a:lumOff val="5000"/>
                <a:alpha val="10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'Q2'!$J$51:$J$66</c:f>
              <c:numCache>
                <c:formatCode>General</c:formatCode>
                <c:ptCount val="16"/>
                <c:pt idx="0">
                  <c:v>3.0</c:v>
                </c:pt>
                <c:pt idx="1">
                  <c:v>8.0</c:v>
                </c:pt>
                <c:pt idx="2">
                  <c:v>0.0</c:v>
                </c:pt>
                <c:pt idx="3">
                  <c:v>8.0</c:v>
                </c:pt>
                <c:pt idx="4">
                  <c:v>4.0</c:v>
                </c:pt>
                <c:pt idx="5">
                  <c:v>3.0</c:v>
                </c:pt>
                <c:pt idx="6">
                  <c:v>9.0</c:v>
                </c:pt>
                <c:pt idx="7">
                  <c:v>2.0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2.0</c:v>
                </c:pt>
                <c:pt idx="12">
                  <c:v>3.0</c:v>
                </c:pt>
                <c:pt idx="13">
                  <c:v>0.0</c:v>
                </c:pt>
                <c:pt idx="14">
                  <c:v>3.0</c:v>
                </c:pt>
                <c:pt idx="1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152744"/>
        <c:axId val="-2129954440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yVal>
            <c:numRef>
              <c:f>'Q2'!$J$28:$J$43</c:f>
              <c:numCache>
                <c:formatCode>0%</c:formatCode>
                <c:ptCount val="16"/>
                <c:pt idx="0">
                  <c:v>0.833333333333333</c:v>
                </c:pt>
                <c:pt idx="1">
                  <c:v>0.25</c:v>
                </c:pt>
                <c:pt idx="2">
                  <c:v>0.166666666666667</c:v>
                </c:pt>
                <c:pt idx="3">
                  <c:v>0.583333333333333</c:v>
                </c:pt>
                <c:pt idx="4">
                  <c:v>0.666666666666667</c:v>
                </c:pt>
                <c:pt idx="5">
                  <c:v>0.0833333333333333</c:v>
                </c:pt>
                <c:pt idx="6">
                  <c:v>0.75</c:v>
                </c:pt>
                <c:pt idx="7">
                  <c:v>0.0833333333333333</c:v>
                </c:pt>
                <c:pt idx="8">
                  <c:v>0.0833333333333333</c:v>
                </c:pt>
                <c:pt idx="9">
                  <c:v>0.916666666666666</c:v>
                </c:pt>
                <c:pt idx="10">
                  <c:v>0.333333333333333</c:v>
                </c:pt>
                <c:pt idx="11">
                  <c:v>0.25</c:v>
                </c:pt>
                <c:pt idx="12">
                  <c:v>0.0833333333333333</c:v>
                </c:pt>
                <c:pt idx="13">
                  <c:v>0.333333333333333</c:v>
                </c:pt>
                <c:pt idx="14">
                  <c:v>0.0</c:v>
                </c:pt>
                <c:pt idx="15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152744"/>
        <c:axId val="-2129954440"/>
      </c:scatterChart>
      <c:catAx>
        <c:axId val="-2124152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129954440"/>
        <c:crosses val="autoZero"/>
        <c:auto val="1"/>
        <c:lblAlgn val="ctr"/>
        <c:lblOffset val="100"/>
        <c:noMultiLvlLbl val="0"/>
      </c:catAx>
      <c:valAx>
        <c:axId val="-2129954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24152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878668575519"/>
          <c:y val="0.0789903345415157"/>
          <c:w val="0.145231329038416"/>
          <c:h val="0.330785995296199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Naftastique!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59694359101796"/>
          <c:y val="0.0939615874406146"/>
          <c:w val="0.878565363929019"/>
          <c:h val="0.719410620120572"/>
        </c:manualLayout>
      </c:layout>
      <c:barChart>
        <c:barDir val="col"/>
        <c:grouping val="stacked"/>
        <c:varyColors val="0"/>
        <c:ser>
          <c:idx val="0"/>
          <c:order val="0"/>
          <c:tx>
            <c:v>Invest</c:v>
          </c:tx>
          <c:spPr>
            <a:solidFill>
              <a:srgbClr val="00B050"/>
            </a:solidFill>
          </c:spPr>
          <c:invertIfNegative val="0"/>
          <c:cat>
            <c:strRef>
              <c:f>Naftastique!$B$3:$B$18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Naftastique!$C$3:$C$18</c:f>
              <c:numCache>
                <c:formatCode>0%</c:formatCode>
                <c:ptCount val="16"/>
                <c:pt idx="0">
                  <c:v>0.015625</c:v>
                </c:pt>
                <c:pt idx="1">
                  <c:v>0.046875</c:v>
                </c:pt>
                <c:pt idx="2">
                  <c:v>0.078125</c:v>
                </c:pt>
                <c:pt idx="3">
                  <c:v>0.109375</c:v>
                </c:pt>
                <c:pt idx="4">
                  <c:v>0.015625</c:v>
                </c:pt>
                <c:pt idx="5">
                  <c:v>0.046875</c:v>
                </c:pt>
                <c:pt idx="6">
                  <c:v>0.078125</c:v>
                </c:pt>
                <c:pt idx="7">
                  <c:v>0.109375</c:v>
                </c:pt>
                <c:pt idx="8">
                  <c:v>0.015625</c:v>
                </c:pt>
                <c:pt idx="9">
                  <c:v>0.046875</c:v>
                </c:pt>
                <c:pt idx="10">
                  <c:v>0.078125</c:v>
                </c:pt>
                <c:pt idx="11">
                  <c:v>0.109375</c:v>
                </c:pt>
                <c:pt idx="12">
                  <c:v>0.015625</c:v>
                </c:pt>
                <c:pt idx="13">
                  <c:v>0.046875</c:v>
                </c:pt>
                <c:pt idx="14">
                  <c:v>0.078125</c:v>
                </c:pt>
                <c:pt idx="15">
                  <c:v>0.109375</c:v>
                </c:pt>
              </c:numCache>
            </c:numRef>
          </c:val>
        </c:ser>
        <c:ser>
          <c:idx val="1"/>
          <c:order val="1"/>
          <c:tx>
            <c:v>Veto</c:v>
          </c:tx>
          <c:spPr>
            <a:solidFill>
              <a:srgbClr val="FF0000"/>
            </a:solidFill>
          </c:spPr>
          <c:invertIfNegative val="0"/>
          <c:cat>
            <c:strRef>
              <c:f>Naftastique!$B$3:$B$18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Naftastique!$D$3:$D$18</c:f>
              <c:numCache>
                <c:formatCode>0%</c:formatCode>
                <c:ptCount val="16"/>
                <c:pt idx="0">
                  <c:v>-0.107142857142857</c:v>
                </c:pt>
                <c:pt idx="1">
                  <c:v>-0.0833333333333333</c:v>
                </c:pt>
                <c:pt idx="2">
                  <c:v>-0.0595238095238095</c:v>
                </c:pt>
                <c:pt idx="3">
                  <c:v>-0.0357142857142857</c:v>
                </c:pt>
                <c:pt idx="4">
                  <c:v>-0.0119047619047619</c:v>
                </c:pt>
                <c:pt idx="5">
                  <c:v>-0.107142857142857</c:v>
                </c:pt>
                <c:pt idx="6">
                  <c:v>-0.0833333333333333</c:v>
                </c:pt>
                <c:pt idx="7">
                  <c:v>-0.0595238095238095</c:v>
                </c:pt>
                <c:pt idx="8">
                  <c:v>-0.0357142857142857</c:v>
                </c:pt>
                <c:pt idx="9">
                  <c:v>-0.0119047619047619</c:v>
                </c:pt>
                <c:pt idx="10">
                  <c:v>-0.107142857142857</c:v>
                </c:pt>
                <c:pt idx="11">
                  <c:v>-0.0833333333333333</c:v>
                </c:pt>
                <c:pt idx="12">
                  <c:v>-0.0595238095238095</c:v>
                </c:pt>
                <c:pt idx="13">
                  <c:v>-0.0357142857142857</c:v>
                </c:pt>
                <c:pt idx="14">
                  <c:v>-0.0119047619047619</c:v>
                </c:pt>
                <c:pt idx="15">
                  <c:v>-0.107142857142857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88946280"/>
        <c:axId val="-2088941416"/>
      </c:barChart>
      <c:lineChart>
        <c:grouping val="standard"/>
        <c:varyColors val="0"/>
        <c:ser>
          <c:idx val="2"/>
          <c:order val="2"/>
          <c:tx>
            <c:strRef>
              <c:f>Naftastique!$J$2</c:f>
              <c:strCache>
                <c:ptCount val="1"/>
                <c:pt idx="0">
                  <c:v>G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7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Naftastique!$J$3:$J$18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Naftastique!$K$2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4"/>
            <c:spPr>
              <a:ln w="50800">
                <a:solidFill>
                  <a:srgbClr val="FF0000"/>
                </a:solidFill>
              </a:ln>
            </c:spPr>
          </c:marker>
          <c:val>
            <c:numRef>
              <c:f>Naftastique!$K$3:$K$18</c:f>
              <c:numCache>
                <c:formatCode>General</c:formatCode>
                <c:ptCount val="16"/>
                <c:pt idx="0">
                  <c:v>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-1.0</c:v>
                </c:pt>
                <c:pt idx="8">
                  <c:v>-1.0</c:v>
                </c:pt>
                <c:pt idx="9">
                  <c:v>-1.0</c:v>
                </c:pt>
                <c:pt idx="10">
                  <c:v>-1.0</c:v>
                </c:pt>
                <c:pt idx="11">
                  <c:v>-1.0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-1.0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Naftastique!$L$2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Naftastique!$L$3:$L$18</c:f>
              <c:numCache>
                <c:formatCode>General</c:formatCode>
                <c:ptCount val="16"/>
                <c:pt idx="0">
                  <c:v>-1.0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  <c:pt idx="4">
                  <c:v>-1.0</c:v>
                </c:pt>
                <c:pt idx="5">
                  <c:v>-1.0</c:v>
                </c:pt>
                <c:pt idx="6">
                  <c:v>-1.0</c:v>
                </c:pt>
                <c:pt idx="7">
                  <c:v>1.0</c:v>
                </c:pt>
                <c:pt idx="8">
                  <c:v>-1.0</c:v>
                </c:pt>
                <c:pt idx="9">
                  <c:v>-1.0</c:v>
                </c:pt>
                <c:pt idx="10">
                  <c:v>1.0</c:v>
                </c:pt>
                <c:pt idx="11">
                  <c:v>1.0</c:v>
                </c:pt>
                <c:pt idx="12">
                  <c:v>-1.0</c:v>
                </c:pt>
                <c:pt idx="13">
                  <c:v>-1.0</c:v>
                </c:pt>
                <c:pt idx="14">
                  <c:v>-1.0</c:v>
                </c:pt>
                <c:pt idx="1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932120"/>
        <c:axId val="-2088935048"/>
      </c:lineChart>
      <c:catAx>
        <c:axId val="-2088946280"/>
        <c:scaling>
          <c:orientation val="minMax"/>
        </c:scaling>
        <c:delete val="0"/>
        <c:axPos val="t"/>
        <c:majorGridlines>
          <c:spPr>
            <a:ln w="6350"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-2088941416"/>
        <c:crosses val="max"/>
        <c:auto val="1"/>
        <c:lblAlgn val="ctr"/>
        <c:lblOffset val="100"/>
        <c:tickLblSkip val="1"/>
        <c:noMultiLvlLbl val="0"/>
      </c:catAx>
      <c:valAx>
        <c:axId val="-2088941416"/>
        <c:scaling>
          <c:orientation val="minMax"/>
          <c:max val="0.3"/>
          <c:min val="-0.3"/>
        </c:scaling>
        <c:delete val="0"/>
        <c:axPos val="l"/>
        <c:majorGridlines>
          <c:spPr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"Invest</a:t>
                </a:r>
                <a:r>
                  <a:rPr lang="en-US" baseline="0"/>
                  <a:t> </a:t>
                </a:r>
                <a:r>
                  <a:rPr lang="en-US"/>
                  <a:t>points"</a:t>
                </a:r>
                <a:r>
                  <a:rPr lang="en-US" baseline="0"/>
                  <a:t> a</a:t>
                </a:r>
                <a:r>
                  <a:rPr lang="en-US"/>
                  <a:t>nd "Vetoes" received</a:t>
                </a:r>
              </a:p>
            </c:rich>
          </c:tx>
          <c:layout>
            <c:manualLayout>
              <c:xMode val="edge"/>
              <c:yMode val="edge"/>
              <c:x val="0.0127677725664856"/>
              <c:y val="0.083509218641167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88946280"/>
        <c:crosses val="autoZero"/>
        <c:crossBetween val="between"/>
        <c:majorUnit val="0.05"/>
      </c:valAx>
      <c:valAx>
        <c:axId val="-2088935048"/>
        <c:scaling>
          <c:orientation val="minMax"/>
          <c:max val="30.0"/>
          <c:min val="0.0"/>
        </c:scaling>
        <c:delete val="0"/>
        <c:axPos val="r"/>
        <c:numFmt formatCode="General" sourceLinked="1"/>
        <c:majorTickMark val="none"/>
        <c:minorTickMark val="none"/>
        <c:tickLblPos val="none"/>
        <c:crossAx val="-2088932120"/>
        <c:crosses val="max"/>
        <c:crossBetween val="between"/>
        <c:majorUnit val="1.0"/>
      </c:valAx>
      <c:catAx>
        <c:axId val="-208893212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93504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32520325203252"/>
          <c:w val="0.849190930241225"/>
          <c:h val="0.809723662590957"/>
        </c:manualLayout>
      </c:layout>
      <c:barChart>
        <c:barDir val="col"/>
        <c:grouping val="percentStacked"/>
        <c:varyColors val="0"/>
        <c:ser>
          <c:idx val="2"/>
          <c:order val="0"/>
          <c:tx>
            <c:v>Add</c:v>
          </c:tx>
          <c:spPr>
            <a:solidFill>
              <a:srgbClr val="C00000">
                <a:alpha val="9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'Q2'!$O$5:$O$20</c:f>
              <c:numCache>
                <c:formatCode>General</c:formatCode>
                <c:ptCount val="16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10.0</c:v>
                </c:pt>
                <c:pt idx="4">
                  <c:v>7.0</c:v>
                </c:pt>
                <c:pt idx="5">
                  <c:v>6.0</c:v>
                </c:pt>
                <c:pt idx="6">
                  <c:v>3.0</c:v>
                </c:pt>
                <c:pt idx="7">
                  <c:v>7.0</c:v>
                </c:pt>
                <c:pt idx="8">
                  <c:v>4.0</c:v>
                </c:pt>
                <c:pt idx="9">
                  <c:v>5.0</c:v>
                </c:pt>
                <c:pt idx="10">
                  <c:v>2.0</c:v>
                </c:pt>
                <c:pt idx="11">
                  <c:v>3.0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1.0</c:v>
                </c:pt>
              </c:numCache>
            </c:numRef>
          </c:val>
        </c:ser>
        <c:ser>
          <c:idx val="1"/>
          <c:order val="1"/>
          <c:tx>
            <c:v>Improve</c:v>
          </c:tx>
          <c:spPr>
            <a:solidFill>
              <a:srgbClr val="C00000">
                <a:alpha val="5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'Q2'!$N$5:$N$20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4.0</c:v>
                </c:pt>
                <c:pt idx="9">
                  <c:v>2.0</c:v>
                </c:pt>
                <c:pt idx="10">
                  <c:v>4.0</c:v>
                </c:pt>
                <c:pt idx="11">
                  <c:v>2.0</c:v>
                </c:pt>
                <c:pt idx="12">
                  <c:v>1.0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</c:numCache>
            </c:numRef>
          </c:val>
        </c:ser>
        <c:ser>
          <c:idx val="0"/>
          <c:order val="2"/>
          <c:tx>
            <c:v>Maintain</c:v>
          </c:tx>
          <c:spPr>
            <a:solidFill>
              <a:srgbClr val="C00000">
                <a:alpha val="1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'Q2'!$M$5:$M$20</c:f>
              <c:numCache>
                <c:formatCode>General</c:formatCode>
                <c:ptCount val="16"/>
                <c:pt idx="0">
                  <c:v>7.0</c:v>
                </c:pt>
                <c:pt idx="1">
                  <c:v>7.0</c:v>
                </c:pt>
                <c:pt idx="2">
                  <c:v>8.0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7.0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7.0</c:v>
                </c:pt>
                <c:pt idx="13">
                  <c:v>1.0</c:v>
                </c:pt>
                <c:pt idx="14">
                  <c:v>6.0</c:v>
                </c:pt>
                <c:pt idx="15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8960680"/>
        <c:axId val="-2089498152"/>
      </c:barChart>
      <c:catAx>
        <c:axId val="-20889606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9498152"/>
        <c:crosses val="autoZero"/>
        <c:auto val="1"/>
        <c:lblAlgn val="ctr"/>
        <c:lblOffset val="100"/>
        <c:noMultiLvlLbl val="0"/>
      </c:catAx>
      <c:valAx>
        <c:axId val="-2089498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088960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94679074207"/>
          <c:y val="0.0931531475232262"/>
          <c:w val="0.10767501789549"/>
          <c:h val="0.206647461750208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0044986770163"/>
          <c:y val="0.0975609756097561"/>
          <c:w val="0.826463612502983"/>
          <c:h val="0.744683012184453"/>
        </c:manualLayout>
      </c:layout>
      <c:barChart>
        <c:barDir val="col"/>
        <c:grouping val="percentStacked"/>
        <c:varyColors val="0"/>
        <c:ser>
          <c:idx val="4"/>
          <c:order val="0"/>
          <c:tx>
            <c:v>Public only</c:v>
          </c:tx>
          <c:spPr>
            <a:solidFill>
              <a:srgbClr val="C00000">
                <a:alpha val="9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'Q2'!$M$51:$M$66</c:f>
              <c:numCache>
                <c:formatCode>General</c:formatCode>
                <c:ptCount val="16"/>
                <c:pt idx="0">
                  <c:v>6.0</c:v>
                </c:pt>
                <c:pt idx="1">
                  <c:v>6.0</c:v>
                </c:pt>
                <c:pt idx="2">
                  <c:v>7.0</c:v>
                </c:pt>
                <c:pt idx="3">
                  <c:v>6.0</c:v>
                </c:pt>
                <c:pt idx="4">
                  <c:v>1.0</c:v>
                </c:pt>
                <c:pt idx="5">
                  <c:v>5.0</c:v>
                </c:pt>
                <c:pt idx="6">
                  <c:v>4.0</c:v>
                </c:pt>
                <c:pt idx="7">
                  <c:v>2.0</c:v>
                </c:pt>
                <c:pt idx="8">
                  <c:v>5.0</c:v>
                </c:pt>
                <c:pt idx="9">
                  <c:v>5.0</c:v>
                </c:pt>
                <c:pt idx="10">
                  <c:v>1.0</c:v>
                </c:pt>
                <c:pt idx="11">
                  <c:v>1.0</c:v>
                </c:pt>
                <c:pt idx="12">
                  <c:v>4.0</c:v>
                </c:pt>
                <c:pt idx="13">
                  <c:v>6.0</c:v>
                </c:pt>
                <c:pt idx="14">
                  <c:v>3.0</c:v>
                </c:pt>
                <c:pt idx="15">
                  <c:v>5.0</c:v>
                </c:pt>
              </c:numCache>
            </c:numRef>
          </c:val>
        </c:ser>
        <c:ser>
          <c:idx val="5"/>
          <c:order val="1"/>
          <c:tx>
            <c:v>Public/Private partnership</c:v>
          </c:tx>
          <c:spPr>
            <a:solidFill>
              <a:srgbClr val="C00000">
                <a:alpha val="5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'Q2'!$N$51:$N$66</c:f>
              <c:numCache>
                <c:formatCode>General</c:formatCode>
                <c:ptCount val="16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1.0</c:v>
                </c:pt>
                <c:pt idx="9">
                  <c:v>4.0</c:v>
                </c:pt>
                <c:pt idx="10">
                  <c:v>1.0</c:v>
                </c:pt>
                <c:pt idx="11">
                  <c:v>4.0</c:v>
                </c:pt>
                <c:pt idx="12">
                  <c:v>2.0</c:v>
                </c:pt>
                <c:pt idx="13">
                  <c:v>3.0</c:v>
                </c:pt>
                <c:pt idx="14">
                  <c:v>2.0</c:v>
                </c:pt>
                <c:pt idx="15">
                  <c:v>4.0</c:v>
                </c:pt>
              </c:numCache>
            </c:numRef>
          </c:val>
        </c:ser>
        <c:ser>
          <c:idx val="6"/>
          <c:order val="2"/>
          <c:tx>
            <c:v>Private only</c:v>
          </c:tx>
          <c:spPr>
            <a:solidFill>
              <a:srgbClr val="C00000">
                <a:alpha val="10000"/>
              </a:srgbClr>
            </a:solidFill>
            <a:ln w="12700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'Q2'!$A$5:$A$20</c:f>
              <c:strCache>
                <c:ptCount val="1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  <c:pt idx="6">
                  <c:v>Segment 7</c:v>
                </c:pt>
                <c:pt idx="7">
                  <c:v>Segment 8</c:v>
                </c:pt>
                <c:pt idx="8">
                  <c:v>Segment 9</c:v>
                </c:pt>
                <c:pt idx="9">
                  <c:v>Segment 10</c:v>
                </c:pt>
                <c:pt idx="10">
                  <c:v>Segment 11</c:v>
                </c:pt>
                <c:pt idx="11">
                  <c:v>Segment 12</c:v>
                </c:pt>
                <c:pt idx="12">
                  <c:v>Segment 13</c:v>
                </c:pt>
                <c:pt idx="13">
                  <c:v>Segment 14</c:v>
                </c:pt>
                <c:pt idx="14">
                  <c:v>Segment 15</c:v>
                </c:pt>
                <c:pt idx="15">
                  <c:v>Segment 16</c:v>
                </c:pt>
              </c:strCache>
            </c:strRef>
          </c:cat>
          <c:val>
            <c:numRef>
              <c:f>'Q2'!$O$51:$O$66</c:f>
              <c:numCache>
                <c:formatCode>General</c:formatCode>
                <c:ptCount val="16"/>
                <c:pt idx="0">
                  <c:v>2.0</c:v>
                </c:pt>
                <c:pt idx="1">
                  <c:v>4.0</c:v>
                </c:pt>
                <c:pt idx="2">
                  <c:v>4.0</c:v>
                </c:pt>
                <c:pt idx="3">
                  <c:v>5.0</c:v>
                </c:pt>
                <c:pt idx="4">
                  <c:v>9.0</c:v>
                </c:pt>
                <c:pt idx="5">
                  <c:v>5.0</c:v>
                </c:pt>
                <c:pt idx="6">
                  <c:v>7.0</c:v>
                </c:pt>
                <c:pt idx="7">
                  <c:v>8.0</c:v>
                </c:pt>
                <c:pt idx="8">
                  <c:v>6.0</c:v>
                </c:pt>
                <c:pt idx="9">
                  <c:v>3.0</c:v>
                </c:pt>
                <c:pt idx="10">
                  <c:v>10.0</c:v>
                </c:pt>
                <c:pt idx="11">
                  <c:v>7.0</c:v>
                </c:pt>
                <c:pt idx="12">
                  <c:v>6.0</c:v>
                </c:pt>
                <c:pt idx="13">
                  <c:v>3.0</c:v>
                </c:pt>
                <c:pt idx="14">
                  <c:v>7.0</c:v>
                </c:pt>
                <c:pt idx="1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114824"/>
        <c:axId val="-2089110312"/>
      </c:barChart>
      <c:scatterChart>
        <c:scatterStyle val="lineMarker"/>
        <c:varyColors val="0"/>
        <c:ser>
          <c:idx val="3"/>
          <c:order val="3"/>
          <c:tx>
            <c:v>National-level policy</c:v>
          </c:tx>
          <c:spPr>
            <a:ln w="38100">
              <a:solidFill>
                <a:srgbClr val="800000"/>
              </a:solidFill>
            </a:ln>
          </c:spPr>
          <c:marker>
            <c:symbol val="circle"/>
            <c:size val="13"/>
            <c:spPr>
              <a:solidFill>
                <a:srgbClr val="FF3300"/>
              </a:solidFill>
              <a:ln w="38100">
                <a:solidFill>
                  <a:srgbClr val="800000"/>
                </a:solidFill>
              </a:ln>
            </c:spPr>
          </c:marker>
          <c:yVal>
            <c:numRef>
              <c:f>'Q2'!$O$28:$O$43</c:f>
              <c:numCache>
                <c:formatCode>0%</c:formatCode>
                <c:ptCount val="16"/>
                <c:pt idx="0">
                  <c:v>0.916666666666666</c:v>
                </c:pt>
                <c:pt idx="1">
                  <c:v>0.166666666666667</c:v>
                </c:pt>
                <c:pt idx="2">
                  <c:v>0.75</c:v>
                </c:pt>
                <c:pt idx="3">
                  <c:v>0.0833333333333333</c:v>
                </c:pt>
                <c:pt idx="4">
                  <c:v>0.833333333333333</c:v>
                </c:pt>
                <c:pt idx="5">
                  <c:v>0.5</c:v>
                </c:pt>
                <c:pt idx="6">
                  <c:v>0.25</c:v>
                </c:pt>
                <c:pt idx="7">
                  <c:v>0.333333333333333</c:v>
                </c:pt>
                <c:pt idx="8">
                  <c:v>0.666666666666667</c:v>
                </c:pt>
                <c:pt idx="9">
                  <c:v>0.166666666666667</c:v>
                </c:pt>
                <c:pt idx="10">
                  <c:v>0.666666666666667</c:v>
                </c:pt>
                <c:pt idx="11">
                  <c:v>0.5</c:v>
                </c:pt>
                <c:pt idx="12">
                  <c:v>0.166666666666667</c:v>
                </c:pt>
                <c:pt idx="13">
                  <c:v>0.583333333333333</c:v>
                </c:pt>
                <c:pt idx="14">
                  <c:v>0.833333333333333</c:v>
                </c:pt>
                <c:pt idx="15">
                  <c:v>0.916666666666666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114824"/>
        <c:axId val="-2089110312"/>
      </c:scatterChart>
      <c:catAx>
        <c:axId val="-20891148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9110312"/>
        <c:crosses val="autoZero"/>
        <c:auto val="1"/>
        <c:lblAlgn val="ctr"/>
        <c:lblOffset val="100"/>
        <c:noMultiLvlLbl val="0"/>
      </c:catAx>
      <c:valAx>
        <c:axId val="-2089110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089114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162133142448"/>
          <c:y val="0.0172724750869556"/>
          <c:w val="0.136837866857552"/>
          <c:h val="0.332792775903012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E20F-03E5-504C-969D-A640C0382D7F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DB33-249E-BD45-B607-1AD3CE8D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6AD9-3034-8747-A45F-6A6903248DED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E08F-F049-D54B-A695-CB2697F1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35818" indent="-283007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32027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84838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37649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90460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43271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96082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48892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8A5AD96-5E66-8646-8204-7D7CA00DA0F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These slides are intended to be used by a facilitator at a Future Freight Flow (FFF) Scenario Planning workshop.  The slides were developed as part of the Scenario Planning Toolkit for the NCHRP 20-83-(01) Project.  </a:t>
            </a:r>
          </a:p>
          <a:p>
            <a:pPr eaLnBrk="1" hangingPunct="1"/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notes are meant to help the facilitator make key points – they are not meant to be used as a script. 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This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ppt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is used during the converge portion of the workshop – the debrief.  It utilizes the file “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Workshop_Debrief_XLS_Template.xlsx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”  </a:t>
            </a:r>
          </a:p>
          <a:p>
            <a:pPr eaLnBrk="1" hangingPunct="1"/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GLOBAL MARKETPLACE SLIDES – DO THE SAME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three slides are used to get the audience engaged</a:t>
            </a:r>
            <a:r>
              <a:rPr lang="en-US" baseline="0" dirty="0" smtClean="0"/>
              <a:t> in the discussion and to not just be passive listeners.</a:t>
            </a:r>
          </a:p>
          <a:p>
            <a:endParaRPr lang="en-US" baseline="0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the attendees – either by show of hands or with response cards – which scenario is most like today.  Use this open discussion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is this one like today?</a:t>
            </a:r>
          </a:p>
          <a:p>
            <a:r>
              <a:rPr lang="en-US" baseline="0" dirty="0" smtClean="0"/>
              <a:t>What aspects make it most like today?</a:t>
            </a:r>
          </a:p>
          <a:p>
            <a:r>
              <a:rPr lang="en-US" baseline="0" dirty="0" smtClean="0"/>
              <a:t>Why not the other scenarios?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1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 attendees – either by show of hands or with response cards – which scenario is most likely to occur.  Use this open discussion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this one?</a:t>
            </a:r>
          </a:p>
          <a:p>
            <a:r>
              <a:rPr lang="en-US" baseline="0" dirty="0" smtClean="0"/>
              <a:t>What aspects make it most likely?</a:t>
            </a:r>
          </a:p>
          <a:p>
            <a:r>
              <a:rPr lang="en-US" baseline="0" dirty="0" smtClean="0"/>
              <a:t>Why not the other scenarios?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Before we get into comparing each of</a:t>
            </a:r>
            <a:r>
              <a:rPr lang="en-US" baseline="0" dirty="0" smtClean="0"/>
              <a:t> the different strategies, lets expose everyone to all of the scenarios.  So far, each of you have only been immersed in one and only one.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[PLAY THE VIDEO “Summary_of_FFF_Scenarios.mp4”]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B2981D-E5F6-024C-9992-9C172C537E6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 attendees – either by show of hands or with response cards – which scenario you would prefer to occur.  Use this open discussion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this one?</a:t>
            </a:r>
          </a:p>
          <a:p>
            <a:r>
              <a:rPr lang="en-US" baseline="0" dirty="0" smtClean="0"/>
              <a:t>What aspects make it most likely?</a:t>
            </a:r>
          </a:p>
          <a:p>
            <a:r>
              <a:rPr lang="en-US" baseline="0" dirty="0" smtClean="0"/>
              <a:t>Why not the other scenarios?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5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want to</a:t>
            </a:r>
            <a:r>
              <a:rPr lang="en-US" baseline="0" dirty="0" smtClean="0"/>
              <a:t> get to the meat of the debrief.  How do the strategies compare across the scenarios?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49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316" y="8686487"/>
            <a:ext cx="2972115" cy="4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b"/>
          <a:lstStyle>
            <a:lvl1pPr defTabSz="92233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233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0411A73-5448-0B49-9D1A-76431763FA4E}" type="slidenum">
              <a:rPr lang="en-US" sz="1200">
                <a:latin typeface="Arial" charset="0"/>
              </a:rPr>
              <a:pPr algn="r"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5" tIns="45706" rIns="91415" bIns="45706"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Explain that when we run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X-scenario comparisons, we are looking for insights and implications.  The implications come in two flavors: Robust and Contingent.</a:t>
            </a:r>
          </a:p>
          <a:p>
            <a:pPr eaLnBrk="1" hangingPunct="1"/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Robust implications are those strategies or approaches that have similar outcomes across all of the scenarios.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Contingent implications are those strategies or approaches that make sense in some scenarios – but not in all.  </a:t>
            </a:r>
          </a:p>
          <a:p>
            <a:pPr eaLnBrk="1" hangingPunct="1"/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For Robust Implications: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- No Brainers are those that make sense (good ratings) in all scenarios – These should be pursued further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- No Regrets – these are ones that make sense in some but are indifferent in the others.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- No Gainers – these are not desirable in any scenario – do not pursue them</a:t>
            </a:r>
          </a:p>
          <a:p>
            <a:pPr eaLnBrk="1" hangingPunct="1"/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For contingent Implications – these are the mixed ones.  You want to dive deeper to understand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	(1) why it is contingent,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	(2) what aspects of the segment/option specifically make it contingent,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what aspects of the scenario specifically make this segment contingent,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You will want to lead the group to then develop “Sensors in the Ground”.   A SITG is a metric or data point that indicates that the world is moving towards (or away) from a particular world.  This way, the organization knows when to consider implementing one of the contingent strategies.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Now lets look at your results – and lets identify the robust and contingent strategies.  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SAMPLE SCREEN SHOT.  PULL YOUR OWN COMBINED RESULTS FROM THE SPREADSHEET “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Workshop_Debrief_XLS_Template.xlsx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”, on the “All Scenarios” tab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Explain the chart: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Each scenario corresponds to a color (Blue – global marketplace, Grey – Millions of Markets, Red –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Naftastique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!, Green – One World Order)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Each column is a segment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The bars above the horizontal 0% line are the percentage of positive votes for each segment for each scenario.  Higher bar = more priority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The bars beneath the horizontal 0% line are the percentage of the negative votes for each segment for each scenario.  Longer bar = more negative veto votes.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The triangles indicate a generally GOOD rating in that scenario.  The color matches the scenario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The X indicates a generally BAD rating in that scenario.  Colors match scenarios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- The circle indicates an ambivalent or mixed rating in that scenario. 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4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of the individual Q2 outcomes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all of the individual Q3 outcomes together.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1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35818" indent="-283007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32027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84838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37649" indent="-226405" defTabSz="911911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90460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43271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396082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48892" indent="-226405" algn="ctr" defTabSz="9119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57F6A24-3828-6F4A-8136-3E8BB13FE65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Discuss how the results of the workshop will be used going further</a:t>
            </a: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thank all participants.</a:t>
            </a:r>
          </a:p>
          <a:p>
            <a:pPr eaLnBrk="1" hangingPunct="1"/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VIDEO –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through the key attributes of each scenario.  Get the audience to participate heavily in this discussion.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scenarios were</a:t>
            </a:r>
            <a:r>
              <a:rPr lang="en-US" baseline="0" dirty="0" smtClean="0"/>
              <a:t> developed over the course of several months and are based on surveys, interviews, and input from academics, researchers, practitioners, planners, futurists, etc.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structural axis of the scenarios comes from the two driving axes of uncertainty:  Global Trade and Resource Availability.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table shows how some other factors differ across the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lets</a:t>
            </a:r>
            <a:r>
              <a:rPr lang="en-US" baseline="0" dirty="0" smtClean="0"/>
              <a:t> get to the debrief.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3FE5-B7A8-4A75-A121-0B525682CF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SAMPLE SCREEN SHOT.  PULL YOUR OWN GLOBAL MARKETPLACE RESULTS FROM THE SPREADSHEET “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Workshop_Debrief_XLS_Template.xlsx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”, on the Global Marketplace tab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a leader from each breakout session explain their voting and the reasoning behind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SAMPLE SCREEN SHOT.  PULL YOUR OWN GLOBAL MARKETPLACE RESULTS FROM THE SPREADSHEET “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Workshop_Debrief_XLS_Template.xlsx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”, on the Global Marketplace tab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a leader from each breakout session explain their level of investment and the reasoning behind it. 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THIS IS OPTIONAL AND IS ONLY USED IF YOU HAD THE TEAMS ANSWER THIS QUESTION.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SAMPLE SCREEN SHOT.  PULL YOUR OWN GLOBAL MARKETPLACE RESULTS FROM THE SPREADSHEET “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Workshop_Debrief_XLS_Template.xlsx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”, on the Global Marketplace tab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a leader from each breakout session explain their funding sources and the reasoning behind it.  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THIS IS OPTIONAL AND IS ONLY USED IF YOU HAD THE TEAMS ANSWER THIS QUESTION.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GLOBAL MARKETPLACE SLIDES – DO THE SAME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E08F-F049-D54B-A695-CB2697F15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D8A9-3FAC-4A0A-A1D1-E9F72B2FB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2800"/>
            <a:ext cx="8229600" cy="61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1280"/>
            <a:ext cx="8229600" cy="533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6579-6CCF-7C4D-B6F0-BA91F2277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creen shot 2010-11-02 at 8.13.38 P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3" y="6323747"/>
            <a:ext cx="871427" cy="3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5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6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7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chart" Target="../charts/chart8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9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10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chart" Target="../charts/chart11.xml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12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18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1.emf"/><Relationship Id="rId10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19.xml"/><Relationship Id="rId8" Type="http://schemas.openxmlformats.org/officeDocument/2006/relationships/oleObject" Target="../embeddings/oleObject2.bin"/><Relationship Id="rId9" Type="http://schemas.openxmlformats.org/officeDocument/2006/relationships/image" Target="../media/image15.emf"/><Relationship Id="rId10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20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0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chart" Target="../charts/chart13.xml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6" Type="http://schemas.openxmlformats.org/officeDocument/2006/relationships/chart" Target="../charts/chart16.xml"/><Relationship Id="rId7" Type="http://schemas.openxmlformats.org/officeDocument/2006/relationships/chart" Target="../charts/chart17.xml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6" Type="http://schemas.openxmlformats.org/officeDocument/2006/relationships/chart" Target="../charts/chart20.xml"/><Relationship Id="rId7" Type="http://schemas.openxmlformats.org/officeDocument/2006/relationships/chart" Target="../charts/chart21.xml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chart" Target="../charts/chart1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2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chart" Target="../charts/chart3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chart" Target="../charts/chart4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696200" cy="1371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1506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3200"/>
          </a:p>
        </p:txBody>
      </p:sp>
      <p:sp>
        <p:nvSpPr>
          <p:cNvPr id="21507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257800" y="5562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SzPct val="110000"/>
              <a:buFont typeface="Wingdings" charset="0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2209800" y="388620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Your Name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Organization</a:t>
            </a:r>
          </a:p>
        </p:txBody>
      </p:sp>
      <p:sp>
        <p:nvSpPr>
          <p:cNvPr id="21509" name="Rectangle 18"/>
          <p:cNvSpPr>
            <a:spLocks noChangeArrowheads="1"/>
          </p:cNvSpPr>
          <p:nvPr/>
        </p:nvSpPr>
        <p:spPr bwMode="auto">
          <a:xfrm>
            <a:off x="707267" y="1067585"/>
            <a:ext cx="7772400" cy="22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Debrief for the 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Future </a:t>
            </a:r>
            <a:r>
              <a:rPr lang="en-US" sz="4400" dirty="0">
                <a:solidFill>
                  <a:srgbClr val="000000"/>
                </a:solidFill>
              </a:rPr>
              <a:t>Freight Flows 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Scenario </a:t>
            </a:r>
            <a:r>
              <a:rPr lang="en-US" sz="4400" dirty="0" smtClean="0">
                <a:solidFill>
                  <a:srgbClr val="000000"/>
                </a:solidFill>
              </a:rPr>
              <a:t>Planning Workshop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 of Markets: Level of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749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/>
          <a:lstStyle/>
          <a:p>
            <a:r>
              <a:rPr lang="en-US" smtClean="0"/>
              <a:t>Millions of Markets: Funding sources, policy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20462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161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Natfastique</a:t>
            </a:r>
            <a:r>
              <a:rPr lang="en-US" dirty="0" smtClean="0"/>
              <a:t>!: Voting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227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Naftastique</a:t>
            </a:r>
            <a:r>
              <a:rPr lang="en-US" dirty="0" smtClean="0"/>
              <a:t>: Level of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23192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288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dirty="0" err="1" smtClean="0"/>
              <a:t>Naftastique</a:t>
            </a:r>
            <a:r>
              <a:rPr lang="en-US" dirty="0" smtClean="0"/>
              <a:t>: Funding sources, policy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425491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680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World Order: Voting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587640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902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World Order: Level of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0639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6094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 dirty="0" smtClean="0"/>
              <a:t>One World Order: Funding sources, policy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20978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883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22408" y="274637"/>
            <a:ext cx="8839200" cy="838200"/>
          </a:xfrm>
        </p:spPr>
        <p:txBody>
          <a:bodyPr/>
          <a:lstStyle/>
          <a:p>
            <a:r>
              <a:rPr lang="en-US" dirty="0" smtClean="0"/>
              <a:t>Which scenario seems most like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D8A9-3FAC-4A0A-A1D1-E9F72B2FBCF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73449250"/>
              </p:ext>
            </p:extLst>
          </p:nvPr>
        </p:nvGraphicFramePr>
        <p:xfrm>
          <a:off x="4508500" y="1651000"/>
          <a:ext cx="4572000" cy="37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3704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738254" y="5302906"/>
            <a:ext cx="5130105" cy="711286"/>
            <a:chOff x="2830333" y="1084094"/>
            <a:chExt cx="7893051" cy="1094367"/>
          </a:xfrm>
          <a:solidFill>
            <a:schemeClr val="bg1"/>
          </a:solidFill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797" y="1143000"/>
              <a:ext cx="904875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C:\Users\Roberto\Desktop\Naftastiq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333" y="1143000"/>
              <a:ext cx="917575" cy="928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C:\Users\Roberto\Desktop\2010 08 26 Logo Ord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788" y="1128569"/>
              <a:ext cx="1066800" cy="977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7564616" y="1084094"/>
              <a:ext cx="3158768" cy="1094367"/>
              <a:chOff x="526572" y="5327404"/>
              <a:chExt cx="2261156" cy="783386"/>
            </a:xfrm>
            <a:grpFill/>
          </p:grpSpPr>
          <p:pic>
            <p:nvPicPr>
              <p:cNvPr id="10" name="Picture 9" descr="icon_millions_markets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72" y="5343870"/>
                <a:ext cx="2261156" cy="766920"/>
              </a:xfrm>
              <a:prstGeom prst="rect">
                <a:avLst/>
              </a:prstGeom>
              <a:grpFill/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1280289" y="5327404"/>
                <a:ext cx="1507437" cy="764007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45028" y="2348346"/>
            <a:ext cx="3586347" cy="2164278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err="1" smtClean="0"/>
              <a:t>Naftastique</a:t>
            </a:r>
            <a:r>
              <a:rPr lang="en-US" dirty="0" smtClean="0"/>
              <a:t>!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One World Order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Global Marketplace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Millions of Markets</a:t>
            </a:r>
            <a:endParaRPr lang="en-US" dirty="0"/>
          </a:p>
        </p:txBody>
      </p:sp>
      <p:grpSp>
        <p:nvGrpSpPr>
          <p:cNvPr id="23" name="ResponseCounter" hidden="1"/>
          <p:cNvGrpSpPr/>
          <p:nvPr>
            <p:custDataLst>
              <p:tags r:id="rId5"/>
            </p:custDataLst>
          </p:nvPr>
        </p:nvGrpSpPr>
        <p:grpSpPr>
          <a:xfrm>
            <a:off x="210130" y="1235033"/>
            <a:ext cx="1309914" cy="4605317"/>
            <a:chOff x="190500" y="1054100"/>
            <a:chExt cx="962221" cy="5422900"/>
          </a:xfrm>
        </p:grpSpPr>
        <p:cxnSp>
          <p:nvCxnSpPr>
            <p:cNvPr id="22" name="RCPole" hidden="1"/>
            <p:cNvCxnSpPr/>
            <p:nvPr/>
          </p:nvCxnSpPr>
          <p:spPr bwMode="auto">
            <a:xfrm>
              <a:off x="381000" y="1270000"/>
              <a:ext cx="0" cy="5080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CFlag" hidden="1"/>
            <p:cNvSpPr/>
            <p:nvPr/>
          </p:nvSpPr>
          <p:spPr bwMode="auto">
            <a:xfrm>
              <a:off x="431800" y="2055091"/>
              <a:ext cx="72092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/>
                  <a:ea typeface="ＭＳ Ｐゴシック" pitchFamily="-80" charset="-128"/>
                </a:rPr>
                <a:t>45</a:t>
              </a:r>
              <a:endPara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ＭＳ Ｐゴシック" pitchFamily="-80" charset="-128"/>
              </a:endParaRPr>
            </a:p>
          </p:txBody>
        </p:sp>
        <p:sp>
          <p:nvSpPr>
            <p:cNvPr id="20" name="RCTop" hidden="1"/>
            <p:cNvSpPr/>
            <p:nvPr/>
          </p:nvSpPr>
          <p:spPr bwMode="auto">
            <a:xfrm>
              <a:off x="190500" y="1054100"/>
              <a:ext cx="381000" cy="2540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/>
                  <a:ea typeface="ＭＳ Ｐゴシック" pitchFamily="-80" charset="-128"/>
                </a:rPr>
                <a:t>55</a:t>
              </a:r>
            </a:p>
          </p:txBody>
        </p:sp>
        <p:sp>
          <p:nvSpPr>
            <p:cNvPr id="21" name="RCBottom" hidden="1"/>
            <p:cNvSpPr/>
            <p:nvPr/>
          </p:nvSpPr>
          <p:spPr bwMode="auto">
            <a:xfrm>
              <a:off x="190500" y="6350000"/>
              <a:ext cx="406400" cy="127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316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10130" y="274637"/>
            <a:ext cx="8870370" cy="838200"/>
          </a:xfrm>
        </p:spPr>
        <p:txBody>
          <a:bodyPr/>
          <a:lstStyle/>
          <a:p>
            <a:r>
              <a:rPr lang="en-US" dirty="0" smtClean="0"/>
              <a:t>Which scenario is MOST LIKELY to occur?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D8A9-3FAC-4A0A-A1D1-E9F72B2FBCF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8634831"/>
              </p:ext>
            </p:extLst>
          </p:nvPr>
        </p:nvGraphicFramePr>
        <p:xfrm>
          <a:off x="4508500" y="1651000"/>
          <a:ext cx="4572000" cy="37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8" imgW="4572034" imgH="5143584" progId="MSGraph.Chart.8">
                  <p:embed followColorScheme="full"/>
                </p:oleObj>
              </mc:Choice>
              <mc:Fallback>
                <p:oleObj name="Chart" r:id="rId8" imgW="4572034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3704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7"/>
          <p:cNvGrpSpPr/>
          <p:nvPr/>
        </p:nvGrpSpPr>
        <p:grpSpPr>
          <a:xfrm>
            <a:off x="4738254" y="5302906"/>
            <a:ext cx="5130105" cy="711286"/>
            <a:chOff x="2830333" y="1084094"/>
            <a:chExt cx="7893051" cy="1094367"/>
          </a:xfrm>
          <a:solidFill>
            <a:schemeClr val="bg1"/>
          </a:solidFill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797" y="1143000"/>
              <a:ext cx="904875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C:\Users\Roberto\Desktop\Naftastiq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333" y="1143000"/>
              <a:ext cx="917575" cy="928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C:\Users\Roberto\Desktop\2010 08 26 Logo Ord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788" y="1128569"/>
              <a:ext cx="1066800" cy="977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8"/>
            <p:cNvGrpSpPr/>
            <p:nvPr/>
          </p:nvGrpSpPr>
          <p:grpSpPr>
            <a:xfrm>
              <a:off x="7564616" y="1084094"/>
              <a:ext cx="3158768" cy="1094367"/>
              <a:chOff x="526572" y="5327404"/>
              <a:chExt cx="2261156" cy="783386"/>
            </a:xfrm>
            <a:grpFill/>
          </p:grpSpPr>
          <p:pic>
            <p:nvPicPr>
              <p:cNvPr id="10" name="Picture 9" descr="icon_millions_markets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72" y="5343870"/>
                <a:ext cx="2261156" cy="766920"/>
              </a:xfrm>
              <a:prstGeom prst="rect">
                <a:avLst/>
              </a:prstGeom>
              <a:grpFill/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1280289" y="5327404"/>
                <a:ext cx="1507437" cy="764007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45028" y="2348346"/>
            <a:ext cx="3586347" cy="2164278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err="1" smtClean="0"/>
              <a:t>Naftastique</a:t>
            </a:r>
            <a:r>
              <a:rPr lang="en-US" dirty="0" smtClean="0"/>
              <a:t>!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One World Order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Global Marketplace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Millions of Markets</a:t>
            </a:r>
            <a:endParaRPr lang="en-US" dirty="0"/>
          </a:p>
        </p:txBody>
      </p:sp>
      <p:grpSp>
        <p:nvGrpSpPr>
          <p:cNvPr id="13" name="ResponseCounter" hidden="1"/>
          <p:cNvGrpSpPr/>
          <p:nvPr>
            <p:custDataLst>
              <p:tags r:id="rId5"/>
            </p:custDataLst>
          </p:nvPr>
        </p:nvGrpSpPr>
        <p:grpSpPr>
          <a:xfrm>
            <a:off x="210130" y="1235033"/>
            <a:ext cx="1309914" cy="4605317"/>
            <a:chOff x="190500" y="1054100"/>
            <a:chExt cx="962221" cy="5422900"/>
          </a:xfrm>
        </p:grpSpPr>
        <p:cxnSp>
          <p:nvCxnSpPr>
            <p:cNvPr id="22" name="RCPole" hidden="1"/>
            <p:cNvCxnSpPr/>
            <p:nvPr/>
          </p:nvCxnSpPr>
          <p:spPr bwMode="auto">
            <a:xfrm>
              <a:off x="381000" y="1270000"/>
              <a:ext cx="0" cy="5080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CFlag" hidden="1"/>
            <p:cNvSpPr/>
            <p:nvPr/>
          </p:nvSpPr>
          <p:spPr bwMode="auto">
            <a:xfrm>
              <a:off x="431800" y="2133601"/>
              <a:ext cx="72092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/>
                  <a:ea typeface="ＭＳ Ｐゴシック" pitchFamily="-80" charset="-128"/>
                </a:rPr>
                <a:t>44</a:t>
              </a:r>
              <a:endPara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ＭＳ Ｐゴシック" pitchFamily="-80" charset="-128"/>
              </a:endParaRPr>
            </a:p>
          </p:txBody>
        </p:sp>
        <p:sp>
          <p:nvSpPr>
            <p:cNvPr id="20" name="RCTop" hidden="1"/>
            <p:cNvSpPr/>
            <p:nvPr/>
          </p:nvSpPr>
          <p:spPr bwMode="auto">
            <a:xfrm>
              <a:off x="190500" y="1054100"/>
              <a:ext cx="381000" cy="2540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/>
                  <a:ea typeface="ＭＳ Ｐゴシック" pitchFamily="-80" charset="-128"/>
                </a:rPr>
                <a:t>55</a:t>
              </a:r>
            </a:p>
          </p:txBody>
        </p:sp>
        <p:sp>
          <p:nvSpPr>
            <p:cNvPr id="21" name="RCBottom" hidden="1"/>
            <p:cNvSpPr/>
            <p:nvPr/>
          </p:nvSpPr>
          <p:spPr bwMode="auto">
            <a:xfrm>
              <a:off x="190500" y="6350000"/>
              <a:ext cx="406400" cy="127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4149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Future Freight Flow Scenarios</a:t>
            </a:r>
          </a:p>
        </p:txBody>
      </p:sp>
      <p:pic>
        <p:nvPicPr>
          <p:cNvPr id="19465" name="Picture 29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195474"/>
            <a:ext cx="2590800" cy="26243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67" name="Picture 13" descr="C:\Users\Roberto\Desktop\Naftastiq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199"/>
            <a:ext cx="2133600" cy="215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4" descr="C:\Users\Roberto\Desktop\2010 08 26 Logo Ord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19200"/>
            <a:ext cx="249237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6B6464-3640-584E-B500-B16A0B0A8FA4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9" name="Picture 8" descr="icon_millions_market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7" y="4012018"/>
            <a:ext cx="3482507" cy="118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7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838200"/>
          </a:xfrm>
        </p:spPr>
        <p:txBody>
          <a:bodyPr/>
          <a:lstStyle/>
          <a:p>
            <a:r>
              <a:rPr lang="en-US" dirty="0" smtClean="0"/>
              <a:t>Which scenario </a:t>
            </a:r>
            <a:r>
              <a:rPr lang="en-US" dirty="0" smtClean="0"/>
              <a:t>do you </a:t>
            </a:r>
            <a:r>
              <a:rPr lang="en-US" dirty="0" smtClean="0"/>
              <a:t>PREFER </a:t>
            </a:r>
            <a:r>
              <a:rPr lang="en-US" dirty="0" smtClean="0"/>
              <a:t>to occur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D8A9-3FAC-4A0A-A1D1-E9F72B2FBCF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34560541"/>
              </p:ext>
            </p:extLst>
          </p:nvPr>
        </p:nvGraphicFramePr>
        <p:xfrm>
          <a:off x="4508500" y="1651000"/>
          <a:ext cx="4572000" cy="370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3704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7"/>
          <p:cNvGrpSpPr/>
          <p:nvPr/>
        </p:nvGrpSpPr>
        <p:grpSpPr>
          <a:xfrm>
            <a:off x="4738254" y="5302906"/>
            <a:ext cx="5130105" cy="711286"/>
            <a:chOff x="2830333" y="1084094"/>
            <a:chExt cx="7893051" cy="1094367"/>
          </a:xfrm>
          <a:solidFill>
            <a:schemeClr val="bg1"/>
          </a:solidFill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797" y="1143000"/>
              <a:ext cx="904875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C:\Users\Roberto\Desktop\Naftastiq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333" y="1143000"/>
              <a:ext cx="917575" cy="928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C:\Users\Roberto\Desktop\2010 08 26 Logo Ord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788" y="1128569"/>
              <a:ext cx="1066800" cy="977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8"/>
            <p:cNvGrpSpPr/>
            <p:nvPr/>
          </p:nvGrpSpPr>
          <p:grpSpPr>
            <a:xfrm>
              <a:off x="7564616" y="1084094"/>
              <a:ext cx="3158768" cy="1094367"/>
              <a:chOff x="526572" y="5327404"/>
              <a:chExt cx="2261156" cy="783386"/>
            </a:xfrm>
            <a:grpFill/>
          </p:grpSpPr>
          <p:pic>
            <p:nvPicPr>
              <p:cNvPr id="10" name="Picture 9" descr="icon_millions_markets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72" y="5343870"/>
                <a:ext cx="2261156" cy="766920"/>
              </a:xfrm>
              <a:prstGeom prst="rect">
                <a:avLst/>
              </a:prstGeom>
              <a:grpFill/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1280289" y="5327404"/>
                <a:ext cx="1507437" cy="764007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45028" y="2348346"/>
            <a:ext cx="3586347" cy="2164278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err="1" smtClean="0"/>
              <a:t>Naftastique</a:t>
            </a:r>
            <a:r>
              <a:rPr lang="en-US" dirty="0" smtClean="0"/>
              <a:t>!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One World Order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Global Marketplace</a:t>
            </a:r>
          </a:p>
          <a:p>
            <a:pPr marL="457200" indent="-457200">
              <a:spcAft>
                <a:spcPts val="0"/>
              </a:spcAft>
              <a:buFont typeface="Times" pitchFamily="-80" charset="0"/>
              <a:buAutoNum type="arabicPeriod"/>
            </a:pPr>
            <a:r>
              <a:rPr lang="en-US" dirty="0" smtClean="0"/>
              <a:t>Millions of Markets</a:t>
            </a:r>
            <a:endParaRPr lang="en-US" dirty="0"/>
          </a:p>
        </p:txBody>
      </p:sp>
      <p:grpSp>
        <p:nvGrpSpPr>
          <p:cNvPr id="13" name="ResponseCounter" hidden="1"/>
          <p:cNvGrpSpPr/>
          <p:nvPr>
            <p:custDataLst>
              <p:tags r:id="rId5"/>
            </p:custDataLst>
          </p:nvPr>
        </p:nvGrpSpPr>
        <p:grpSpPr>
          <a:xfrm>
            <a:off x="210130" y="1235033"/>
            <a:ext cx="1309914" cy="4605317"/>
            <a:chOff x="190500" y="1054100"/>
            <a:chExt cx="962221" cy="5422900"/>
          </a:xfrm>
        </p:grpSpPr>
        <p:cxnSp>
          <p:nvCxnSpPr>
            <p:cNvPr id="22" name="RCPole" hidden="1"/>
            <p:cNvCxnSpPr/>
            <p:nvPr/>
          </p:nvCxnSpPr>
          <p:spPr bwMode="auto">
            <a:xfrm>
              <a:off x="381000" y="1270000"/>
              <a:ext cx="0" cy="5080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CFlag" hidden="1"/>
            <p:cNvSpPr/>
            <p:nvPr/>
          </p:nvSpPr>
          <p:spPr bwMode="auto">
            <a:xfrm>
              <a:off x="431800" y="2212109"/>
              <a:ext cx="720921" cy="762000"/>
            </a:xfrm>
            <a:prstGeom prst="wav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/>
                  <a:ea typeface="ＭＳ Ｐゴシック" pitchFamily="-80" charset="-128"/>
                </a:rPr>
                <a:t>43</a:t>
              </a:r>
              <a:endParaRPr kumimoji="0" lang="en-US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ＭＳ Ｐゴシック" pitchFamily="-80" charset="-128"/>
              </a:endParaRPr>
            </a:p>
          </p:txBody>
        </p:sp>
        <p:sp>
          <p:nvSpPr>
            <p:cNvPr id="20" name="RCTop" hidden="1"/>
            <p:cNvSpPr/>
            <p:nvPr/>
          </p:nvSpPr>
          <p:spPr bwMode="auto">
            <a:xfrm>
              <a:off x="190500" y="1054100"/>
              <a:ext cx="381000" cy="2540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/>
                  <a:ea typeface="ＭＳ Ｐゴシック" pitchFamily="-80" charset="-128"/>
                </a:rPr>
                <a:t>55</a:t>
              </a:r>
            </a:p>
          </p:txBody>
        </p:sp>
        <p:sp>
          <p:nvSpPr>
            <p:cNvPr id="21" name="RCBottom" hidden="1"/>
            <p:cNvSpPr/>
            <p:nvPr/>
          </p:nvSpPr>
          <p:spPr bwMode="auto">
            <a:xfrm>
              <a:off x="190500" y="6350000"/>
              <a:ext cx="406400" cy="127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77910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Cross-scenario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1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00075" y="1092200"/>
            <a:ext cx="7680325" cy="1803400"/>
            <a:chOff x="600075" y="1092200"/>
            <a:chExt cx="7680325" cy="1803400"/>
          </a:xfrm>
        </p:grpSpPr>
        <p:sp>
          <p:nvSpPr>
            <p:cNvPr id="1314820" name="AutoShape 4"/>
            <p:cNvSpPr>
              <a:spLocks noChangeArrowheads="1"/>
            </p:cNvSpPr>
            <p:nvPr/>
          </p:nvSpPr>
          <p:spPr bwMode="auto">
            <a:xfrm>
              <a:off x="5300663" y="2438400"/>
              <a:ext cx="2979737" cy="457200"/>
            </a:xfrm>
            <a:prstGeom prst="flowChartAlternateProcess">
              <a:avLst/>
            </a:prstGeom>
            <a:solidFill>
              <a:srgbClr val="FFFF00">
                <a:alpha val="54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91435" tIns="45718" rIns="91435" bIns="45718"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rPr>
                <a:t>Contingent Implications</a:t>
              </a:r>
            </a:p>
          </p:txBody>
        </p:sp>
        <p:grpSp>
          <p:nvGrpSpPr>
            <p:cNvPr id="22569" name="Group 41"/>
            <p:cNvGrpSpPr>
              <a:grpSpLocks/>
            </p:cNvGrpSpPr>
            <p:nvPr/>
          </p:nvGrpSpPr>
          <p:grpSpPr bwMode="auto">
            <a:xfrm>
              <a:off x="1998663" y="1092200"/>
              <a:ext cx="4791075" cy="1346200"/>
              <a:chOff x="1998663" y="1092200"/>
              <a:chExt cx="4791075" cy="1346200"/>
            </a:xfrm>
          </p:grpSpPr>
          <p:sp>
            <p:nvSpPr>
              <p:cNvPr id="1314821" name="AutoShape 5"/>
              <p:cNvSpPr>
                <a:spLocks noChangeArrowheads="1"/>
              </p:cNvSpPr>
              <p:nvPr/>
            </p:nvSpPr>
            <p:spPr bwMode="auto">
              <a:xfrm>
                <a:off x="2801938" y="1092200"/>
                <a:ext cx="3352800" cy="762000"/>
              </a:xfrm>
              <a:prstGeom prst="flowChartTerminator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1435" tIns="45718" rIns="91435" bIns="45718" anchor="ctr"/>
              <a:lstStyle/>
              <a:p>
                <a:pPr algn="ctr">
                  <a:defRPr/>
                </a:pPr>
                <a:r>
                  <a:rPr lang="en-US" sz="2400">
                    <a:solidFill>
                      <a:srgbClr val="000000"/>
                    </a:solidFill>
                    <a:latin typeface="Arial" pitchFamily="-106" charset="0"/>
                    <a:ea typeface="ＭＳ Ｐゴシック" pitchFamily="-106" charset="-128"/>
                    <a:cs typeface="ＭＳ Ｐゴシック" pitchFamily="-106" charset="-128"/>
                  </a:rPr>
                  <a:t>Scenario Implications</a:t>
                </a:r>
              </a:p>
            </p:txBody>
          </p:sp>
          <p:grpSp>
            <p:nvGrpSpPr>
              <p:cNvPr id="22572" name="Group 64"/>
              <p:cNvGrpSpPr>
                <a:grpSpLocks/>
              </p:cNvGrpSpPr>
              <p:nvPr/>
            </p:nvGrpSpPr>
            <p:grpSpPr bwMode="auto">
              <a:xfrm>
                <a:off x="1998663" y="1854200"/>
                <a:ext cx="4791075" cy="584200"/>
                <a:chOff x="2141220" y="1854200"/>
                <a:chExt cx="4791233" cy="584201"/>
              </a:xfrm>
            </p:grpSpPr>
            <p:cxnSp>
              <p:nvCxnSpPr>
                <p:cNvPr id="56" name="Elbow Connector 55"/>
                <p:cNvCxnSpPr>
                  <a:stCxn id="1314821" idx="2"/>
                  <a:endCxn id="1314820" idx="0"/>
                </p:cNvCxnSpPr>
                <p:nvPr/>
              </p:nvCxnSpPr>
              <p:spPr>
                <a:xfrm rot="16200000" flipH="1">
                  <a:off x="5484614" y="990562"/>
                  <a:ext cx="584201" cy="2311476"/>
                </a:xfrm>
                <a:prstGeom prst="bentConnector3">
                  <a:avLst>
                    <a:gd name="adj1" fmla="val 50000"/>
                  </a:avLst>
                </a:prstGeom>
                <a:ln w="12700" cap="flat" cmpd="sng" algn="ctr">
                  <a:solidFill>
                    <a:srgbClr val="00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>
                  <a:stCxn id="1314821" idx="2"/>
                  <a:endCxn id="1314819" idx="0"/>
                </p:cNvCxnSpPr>
                <p:nvPr/>
              </p:nvCxnSpPr>
              <p:spPr>
                <a:xfrm rot="5400000">
                  <a:off x="3084235" y="911185"/>
                  <a:ext cx="584201" cy="2470231"/>
                </a:xfrm>
                <a:prstGeom prst="bentConnector3">
                  <a:avLst>
                    <a:gd name="adj1" fmla="val 50000"/>
                  </a:avLst>
                </a:prstGeom>
                <a:ln w="12700" cap="flat" cmpd="sng" algn="ctr">
                  <a:solidFill>
                    <a:srgbClr val="00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14819" name="AutoShape 3"/>
            <p:cNvSpPr>
              <a:spLocks noChangeArrowheads="1"/>
            </p:cNvSpPr>
            <p:nvPr/>
          </p:nvSpPr>
          <p:spPr bwMode="auto">
            <a:xfrm>
              <a:off x="600075" y="2438400"/>
              <a:ext cx="2819400" cy="457200"/>
            </a:xfrm>
            <a:prstGeom prst="flowChartAlternateProcess">
              <a:avLst/>
            </a:prstGeom>
            <a:solidFill>
              <a:srgbClr val="FFFF00">
                <a:alpha val="54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91435" tIns="45718" rIns="91435" bIns="45718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rPr>
                <a:t>Robust Implications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67000" y="3575050"/>
            <a:ext cx="1600200" cy="2497138"/>
            <a:chOff x="2666588" y="3574646"/>
            <a:chExt cx="1600031" cy="2497595"/>
          </a:xfrm>
        </p:grpSpPr>
        <p:grpSp>
          <p:nvGrpSpPr>
            <p:cNvPr id="22562" name="Group 45"/>
            <p:cNvGrpSpPr>
              <a:grpSpLocks/>
            </p:cNvGrpSpPr>
            <p:nvPr/>
          </p:nvGrpSpPr>
          <p:grpSpPr bwMode="auto">
            <a:xfrm>
              <a:off x="2666588" y="3963655"/>
              <a:ext cx="1600031" cy="2108586"/>
              <a:chOff x="2666588" y="3963655"/>
              <a:chExt cx="1600031" cy="2108586"/>
            </a:xfrm>
          </p:grpSpPr>
          <p:sp>
            <p:nvSpPr>
              <p:cNvPr id="22564" name="Text Box 35"/>
              <p:cNvSpPr txBox="1">
                <a:spLocks noChangeArrowheads="1"/>
              </p:cNvSpPr>
              <p:nvPr/>
            </p:nvSpPr>
            <p:spPr bwMode="auto">
              <a:xfrm>
                <a:off x="2666588" y="5002070"/>
                <a:ext cx="1600031" cy="1070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45718" rIns="0" bIns="45718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Acid </a:t>
                </a:r>
                <a:br>
                  <a:rPr lang="en-US" sz="160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testing </a:t>
                </a:r>
                <a:br>
                  <a:rPr lang="en-US" sz="160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current </a:t>
                </a:r>
                <a:br>
                  <a:rPr lang="en-US" sz="1600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strategy</a:t>
                </a:r>
              </a:p>
            </p:txBody>
          </p:sp>
          <p:grpSp>
            <p:nvGrpSpPr>
              <p:cNvPr id="22565" name="Group 15"/>
              <p:cNvGrpSpPr>
                <a:grpSpLocks/>
              </p:cNvGrpSpPr>
              <p:nvPr/>
            </p:nvGrpSpPr>
            <p:grpSpPr bwMode="auto">
              <a:xfrm>
                <a:off x="2939175" y="3963655"/>
                <a:ext cx="974622" cy="982842"/>
                <a:chOff x="1680" y="2664"/>
                <a:chExt cx="614" cy="619"/>
              </a:xfrm>
            </p:grpSpPr>
            <p:sp>
              <p:nvSpPr>
                <p:cNvPr id="1314832" name="AutoShape 16"/>
                <p:cNvSpPr>
                  <a:spLocks noChangeArrowheads="1"/>
                </p:cNvSpPr>
                <p:nvPr/>
              </p:nvSpPr>
              <p:spPr bwMode="auto">
                <a:xfrm>
                  <a:off x="1680" y="2664"/>
                  <a:ext cx="614" cy="619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rgbClr val="FF6666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lIns="91435" tIns="45718" rIns="91435" bIns="45718"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Arial" pitchFamily="-106" charset="0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22567" name="Rectangle 17"/>
                <p:cNvSpPr>
                  <a:spLocks noChangeArrowheads="1"/>
                </p:cNvSpPr>
                <p:nvPr/>
              </p:nvSpPr>
              <p:spPr bwMode="auto">
                <a:xfrm>
                  <a:off x="1695" y="2736"/>
                  <a:ext cx="59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>
                  <a:spAutoFit/>
                </a:bodyPr>
                <a:lstStyle/>
                <a:p>
                  <a:pPr algn="ctr"/>
                  <a:r>
                    <a:rPr lang="en-US" sz="2000">
                      <a:solidFill>
                        <a:schemeClr val="bg1"/>
                      </a:solidFill>
                      <a:latin typeface="Arial" charset="0"/>
                    </a:rPr>
                    <a:t>No </a:t>
                  </a:r>
                </a:p>
                <a:p>
                  <a:pPr algn="ctr"/>
                  <a:r>
                    <a:rPr lang="en-US" sz="2000">
                      <a:solidFill>
                        <a:schemeClr val="bg1"/>
                      </a:solidFill>
                      <a:latin typeface="Arial" charset="0"/>
                    </a:rPr>
                    <a:t>Gainer</a:t>
                  </a:r>
                  <a:endParaRPr lang="en-US" sz="4000">
                    <a:latin typeface="Arial" charset="0"/>
                  </a:endParaRPr>
                </a:p>
              </p:txBody>
            </p:sp>
          </p:grpSp>
        </p:grp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>
              <a:off x="2742346" y="3574646"/>
              <a:ext cx="0" cy="2210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1763" y="2914650"/>
            <a:ext cx="3290887" cy="2659063"/>
            <a:chOff x="131184" y="2914650"/>
            <a:chExt cx="3291810" cy="2658469"/>
          </a:xfrm>
        </p:grpSpPr>
        <p:grpSp>
          <p:nvGrpSpPr>
            <p:cNvPr id="22551" name="Group 9"/>
            <p:cNvGrpSpPr>
              <a:grpSpLocks/>
            </p:cNvGrpSpPr>
            <p:nvPr/>
          </p:nvGrpSpPr>
          <p:grpSpPr bwMode="auto">
            <a:xfrm>
              <a:off x="131184" y="3954128"/>
              <a:ext cx="1003194" cy="982842"/>
              <a:chOff x="237" y="2664"/>
              <a:chExt cx="632" cy="619"/>
            </a:xfrm>
          </p:grpSpPr>
          <p:sp>
            <p:nvSpPr>
              <p:cNvPr id="1314826" name="AutoShape 10"/>
              <p:cNvSpPr>
                <a:spLocks noChangeArrowheads="1"/>
              </p:cNvSpPr>
              <p:nvPr/>
            </p:nvSpPr>
            <p:spPr bwMode="auto">
              <a:xfrm>
                <a:off x="250" y="2664"/>
                <a:ext cx="614" cy="619"/>
              </a:xfrm>
              <a:prstGeom prst="flowChartConnector">
                <a:avLst/>
              </a:prstGeom>
              <a:solidFill>
                <a:srgbClr val="329242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1435" tIns="45718" rIns="91435" bIns="45718"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22561" name="Rectangle 11"/>
              <p:cNvSpPr>
                <a:spLocks noChangeArrowheads="1"/>
              </p:cNvSpPr>
              <p:nvPr/>
            </p:nvSpPr>
            <p:spPr bwMode="auto">
              <a:xfrm>
                <a:off x="237" y="2736"/>
                <a:ext cx="63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No 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Brainer</a:t>
                </a:r>
                <a:endParaRPr lang="en-US" sz="4000">
                  <a:latin typeface="Arial" charset="0"/>
                </a:endParaRPr>
              </a:p>
            </p:txBody>
          </p:sp>
        </p:grpSp>
        <p:grpSp>
          <p:nvGrpSpPr>
            <p:cNvPr id="22552" name="Group 12"/>
            <p:cNvGrpSpPr>
              <a:grpSpLocks/>
            </p:cNvGrpSpPr>
            <p:nvPr/>
          </p:nvGrpSpPr>
          <p:grpSpPr bwMode="auto">
            <a:xfrm>
              <a:off x="1504226" y="3954128"/>
              <a:ext cx="953987" cy="982842"/>
              <a:chOff x="948" y="2664"/>
              <a:chExt cx="601" cy="619"/>
            </a:xfrm>
          </p:grpSpPr>
          <p:sp>
            <p:nvSpPr>
              <p:cNvPr id="1314829" name="AutoShape 13"/>
              <p:cNvSpPr>
                <a:spLocks noChangeArrowheads="1"/>
              </p:cNvSpPr>
              <p:nvPr/>
            </p:nvSpPr>
            <p:spPr bwMode="auto">
              <a:xfrm>
                <a:off x="960" y="2664"/>
                <a:ext cx="586" cy="619"/>
              </a:xfrm>
              <a:prstGeom prst="flowChartConnector">
                <a:avLst/>
              </a:prstGeom>
              <a:solidFill>
                <a:srgbClr val="FF80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1435" tIns="45718" rIns="91435" bIns="45718"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22559" name="Rectangle 14"/>
              <p:cNvSpPr>
                <a:spLocks noChangeArrowheads="1"/>
              </p:cNvSpPr>
              <p:nvPr/>
            </p:nvSpPr>
            <p:spPr bwMode="auto">
              <a:xfrm>
                <a:off x="948" y="2736"/>
                <a:ext cx="59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No 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Regret</a:t>
                </a:r>
                <a:endParaRPr lang="en-US" sz="4000">
                  <a:latin typeface="Arial" charset="0"/>
                </a:endParaRPr>
              </a:p>
            </p:txBody>
          </p:sp>
        </p:grpSp>
        <p:sp>
          <p:nvSpPr>
            <p:cNvPr id="22553" name="Text Box 34"/>
            <p:cNvSpPr txBox="1">
              <a:spLocks noChangeArrowheads="1"/>
            </p:cNvSpPr>
            <p:nvPr/>
          </p:nvSpPr>
          <p:spPr bwMode="auto">
            <a:xfrm>
              <a:off x="524994" y="4992224"/>
              <a:ext cx="1980168" cy="58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18" rIns="0" bIns="45718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New strategy development process</a:t>
              </a:r>
            </a:p>
          </p:txBody>
        </p:sp>
        <p:grpSp>
          <p:nvGrpSpPr>
            <p:cNvPr id="22554" name="Group 65"/>
            <p:cNvGrpSpPr>
              <a:grpSpLocks/>
            </p:cNvGrpSpPr>
            <p:nvPr/>
          </p:nvGrpSpPr>
          <p:grpSpPr bwMode="auto">
            <a:xfrm>
              <a:off x="639448" y="2914650"/>
              <a:ext cx="2783546" cy="883875"/>
              <a:chOff x="2151380" y="1854200"/>
              <a:chExt cx="4953793" cy="584201"/>
            </a:xfrm>
          </p:grpSpPr>
          <p:cxnSp>
            <p:nvCxnSpPr>
              <p:cNvPr id="67" name="Elbow Connector 66"/>
              <p:cNvCxnSpPr/>
              <p:nvPr/>
            </p:nvCxnSpPr>
            <p:spPr>
              <a:xfrm rot="16200000" flipH="1">
                <a:off x="5570983" y="904321"/>
                <a:ext cx="584311" cy="2484069"/>
              </a:xfrm>
              <a:prstGeom prst="bent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>
                    <a:alpha val="5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/>
              <p:nvPr/>
            </p:nvCxnSpPr>
            <p:spPr>
              <a:xfrm rot="5400000">
                <a:off x="3093980" y="911385"/>
                <a:ext cx="584311" cy="2469940"/>
              </a:xfrm>
              <a:prstGeom prst="bent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>
                    <a:alpha val="5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/>
            <p:nvPr/>
          </p:nvCxnSpPr>
          <p:spPr bwMode="auto">
            <a:xfrm rot="16200000" flipH="1">
              <a:off x="1838325" y="3544745"/>
              <a:ext cx="396786" cy="9528"/>
            </a:xfrm>
            <a:prstGeom prst="straightConnector1">
              <a:avLst/>
            </a:prstGeom>
            <a:ln w="12700" cap="flat" cmpd="sng" algn="ctr">
              <a:solidFill>
                <a:srgbClr val="000000">
                  <a:alpha val="50000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745038" y="2921000"/>
            <a:ext cx="4389437" cy="2890838"/>
            <a:chOff x="4745038" y="2921000"/>
            <a:chExt cx="4389437" cy="2890838"/>
          </a:xfrm>
        </p:grpSpPr>
        <p:sp>
          <p:nvSpPr>
            <p:cNvPr id="1314824" name="AutoShape 8"/>
            <p:cNvSpPr>
              <a:spLocks noChangeArrowheads="1"/>
            </p:cNvSpPr>
            <p:nvPr/>
          </p:nvSpPr>
          <p:spPr bwMode="auto">
            <a:xfrm>
              <a:off x="4745038" y="4084638"/>
              <a:ext cx="1371600" cy="914400"/>
            </a:xfrm>
            <a:prstGeom prst="flowChartMultidocument">
              <a:avLst/>
            </a:prstGeom>
            <a:solidFill>
              <a:srgbClr val="8BE5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91435" tIns="45718" rIns="91435" bIns="45718"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rPr>
                <a:t>Detailed Review</a:t>
              </a:r>
            </a:p>
          </p:txBody>
        </p:sp>
        <p:grpSp>
          <p:nvGrpSpPr>
            <p:cNvPr id="22537" name="Group 18"/>
            <p:cNvGrpSpPr>
              <a:grpSpLocks/>
            </p:cNvGrpSpPr>
            <p:nvPr/>
          </p:nvGrpSpPr>
          <p:grpSpPr bwMode="auto">
            <a:xfrm>
              <a:off x="6207125" y="4148138"/>
              <a:ext cx="1419225" cy="685800"/>
              <a:chOff x="3120" y="3456"/>
              <a:chExt cx="960" cy="432"/>
            </a:xfrm>
          </p:grpSpPr>
          <p:sp>
            <p:nvSpPr>
              <p:cNvPr id="1314835" name="AutoShape 19"/>
              <p:cNvSpPr>
                <a:spLocks noChangeArrowheads="1"/>
              </p:cNvSpPr>
              <p:nvPr/>
            </p:nvSpPr>
            <p:spPr bwMode="auto">
              <a:xfrm>
                <a:off x="3120" y="3456"/>
                <a:ext cx="960" cy="432"/>
              </a:xfrm>
              <a:prstGeom prst="flowChartPunchedCard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91435" tIns="45718" rIns="91435" bIns="45718" anchor="ctr"/>
              <a:lstStyle/>
              <a:p>
                <a:pPr algn="ctr">
                  <a:defRPr/>
                </a:pPr>
                <a:endParaRPr lang="en-US" sz="2000">
                  <a:solidFill>
                    <a:srgbClr val="000000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22550" name="Rectangle 20"/>
              <p:cNvSpPr>
                <a:spLocks noChangeArrowheads="1"/>
              </p:cNvSpPr>
              <p:nvPr/>
            </p:nvSpPr>
            <p:spPr bwMode="auto">
              <a:xfrm>
                <a:off x="3141" y="3456"/>
                <a:ext cx="86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45718" rIns="0" bIns="45718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Risk</a:t>
                </a:r>
              </a:p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Management</a:t>
                </a:r>
              </a:p>
            </p:txBody>
          </p:sp>
        </p:grpSp>
        <p:grpSp>
          <p:nvGrpSpPr>
            <p:cNvPr id="22538" name="Group 21"/>
            <p:cNvGrpSpPr>
              <a:grpSpLocks/>
            </p:cNvGrpSpPr>
            <p:nvPr/>
          </p:nvGrpSpPr>
          <p:grpSpPr bwMode="auto">
            <a:xfrm>
              <a:off x="7712075" y="3810000"/>
              <a:ext cx="1422400" cy="2001838"/>
              <a:chOff x="4730" y="2600"/>
              <a:chExt cx="934" cy="1432"/>
            </a:xfrm>
          </p:grpSpPr>
          <p:sp>
            <p:nvSpPr>
              <p:cNvPr id="1314838" name="Rectangle 22"/>
              <p:cNvSpPr>
                <a:spLocks noChangeArrowheads="1"/>
              </p:cNvSpPr>
              <p:nvPr/>
            </p:nvSpPr>
            <p:spPr bwMode="auto">
              <a:xfrm>
                <a:off x="5186" y="3456"/>
                <a:ext cx="48" cy="57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4000">
                  <a:solidFill>
                    <a:srgbClr val="000000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grpSp>
            <p:nvGrpSpPr>
              <p:cNvPr id="22546" name="Group 23"/>
              <p:cNvGrpSpPr>
                <a:grpSpLocks/>
              </p:cNvGrpSpPr>
              <p:nvPr/>
            </p:nvGrpSpPr>
            <p:grpSpPr bwMode="auto">
              <a:xfrm>
                <a:off x="4730" y="2600"/>
                <a:ext cx="934" cy="952"/>
                <a:chOff x="4752" y="2640"/>
                <a:chExt cx="934" cy="952"/>
              </a:xfrm>
            </p:grpSpPr>
            <p:sp>
              <p:nvSpPr>
                <p:cNvPr id="1314840" name="AutoShape 24"/>
                <p:cNvSpPr>
                  <a:spLocks noChangeArrowheads="1"/>
                </p:cNvSpPr>
                <p:nvPr/>
              </p:nvSpPr>
              <p:spPr bwMode="auto">
                <a:xfrm>
                  <a:off x="4752" y="2640"/>
                  <a:ext cx="934" cy="952"/>
                </a:xfrm>
                <a:prstGeom prst="diamond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000">
                    <a:solidFill>
                      <a:srgbClr val="000000"/>
                    </a:solidFill>
                    <a:latin typeface="Arial" pitchFamily="-106" charset="0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22548" name="Rectangle 25"/>
                <p:cNvSpPr>
                  <a:spLocks noChangeArrowheads="1"/>
                </p:cNvSpPr>
                <p:nvPr/>
              </p:nvSpPr>
              <p:spPr bwMode="auto">
                <a:xfrm>
                  <a:off x="4883" y="2770"/>
                  <a:ext cx="672" cy="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45718" rIns="0" bIns="45718">
                  <a:spAutoFit/>
                </a:bodyPr>
                <a:lstStyle/>
                <a:p>
                  <a:pPr algn="ctr"/>
                  <a:r>
                    <a:rPr lang="en-US" sz="700">
                      <a:solidFill>
                        <a:srgbClr val="000000"/>
                      </a:solidFill>
                      <a:latin typeface="Arial" charset="0"/>
                    </a:rPr>
                    <a:t/>
                  </a:r>
                  <a:br>
                    <a:rPr lang="en-US" sz="700">
                      <a:solidFill>
                        <a:srgbClr val="000000"/>
                      </a:solidFill>
                      <a:latin typeface="Arial" charset="0"/>
                    </a:rPr>
                  </a:br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Sensors</a:t>
                  </a: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in the</a:t>
                  </a: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 Ground</a:t>
                  </a:r>
                </a:p>
              </p:txBody>
            </p:sp>
          </p:grpSp>
        </p:grpSp>
        <p:cxnSp>
          <p:nvCxnSpPr>
            <p:cNvPr id="22539" name="AutoShape 31"/>
            <p:cNvCxnSpPr>
              <a:cxnSpLocks noChangeShapeType="1"/>
            </p:cNvCxnSpPr>
            <p:nvPr/>
          </p:nvCxnSpPr>
          <p:spPr bwMode="auto">
            <a:xfrm rot="5400000" flipH="1" flipV="1">
              <a:off x="7611269" y="4053682"/>
              <a:ext cx="41275" cy="1627187"/>
            </a:xfrm>
            <a:prstGeom prst="curvedConnector3">
              <a:avLst>
                <a:gd name="adj1" fmla="val -1370111"/>
              </a:avLst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540" name="Group 77"/>
            <p:cNvGrpSpPr>
              <a:grpSpLocks/>
            </p:cNvGrpSpPr>
            <p:nvPr/>
          </p:nvGrpSpPr>
          <p:grpSpPr bwMode="auto">
            <a:xfrm>
              <a:off x="5426075" y="2921000"/>
              <a:ext cx="2997200" cy="898525"/>
              <a:chOff x="5425440" y="2921000"/>
              <a:chExt cx="2997200" cy="899160"/>
            </a:xfrm>
          </p:grpSpPr>
          <p:grpSp>
            <p:nvGrpSpPr>
              <p:cNvPr id="22541" name="Group 70"/>
              <p:cNvGrpSpPr>
                <a:grpSpLocks/>
              </p:cNvGrpSpPr>
              <p:nvPr/>
            </p:nvGrpSpPr>
            <p:grpSpPr bwMode="auto">
              <a:xfrm>
                <a:off x="5425440" y="2921000"/>
                <a:ext cx="2997200" cy="899160"/>
                <a:chOff x="2151380" y="1854200"/>
                <a:chExt cx="4953793" cy="584201"/>
              </a:xfrm>
            </p:grpSpPr>
            <p:cxnSp>
              <p:nvCxnSpPr>
                <p:cNvPr id="72" name="Elbow Connector 71"/>
                <p:cNvCxnSpPr/>
                <p:nvPr/>
              </p:nvCxnSpPr>
              <p:spPr>
                <a:xfrm rot="16200000" flipH="1">
                  <a:off x="5570688" y="903917"/>
                  <a:ext cx="584201" cy="2484767"/>
                </a:xfrm>
                <a:prstGeom prst="bentConnector3">
                  <a:avLst>
                    <a:gd name="adj1" fmla="val 50000"/>
                  </a:avLst>
                </a:prstGeom>
                <a:ln w="12700" cap="flat" cmpd="sng" algn="ctr">
                  <a:solidFill>
                    <a:srgbClr val="000000">
                      <a:alpha val="51000"/>
                    </a:srgb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Elbow Connector 72"/>
                <p:cNvCxnSpPr/>
                <p:nvPr/>
              </p:nvCxnSpPr>
              <p:spPr>
                <a:xfrm rot="5400000">
                  <a:off x="3093792" y="911788"/>
                  <a:ext cx="584201" cy="2469026"/>
                </a:xfrm>
                <a:prstGeom prst="bentConnector3">
                  <a:avLst>
                    <a:gd name="adj1" fmla="val 50000"/>
                  </a:avLst>
                </a:prstGeom>
                <a:ln w="12700" cap="flat" cmpd="sng" algn="ctr">
                  <a:solidFill>
                    <a:srgbClr val="000000">
                      <a:alpha val="51000"/>
                    </a:srgbClr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Arrow Connector 73"/>
              <p:cNvCxnSpPr/>
              <p:nvPr/>
            </p:nvCxnSpPr>
            <p:spPr>
              <a:xfrm rot="5400000">
                <a:off x="6719906" y="3571542"/>
                <a:ext cx="397155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>
                    <a:alpha val="51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Cross-Scenario Comparisons</a:t>
            </a:r>
            <a:endParaRPr lang="en-US" dirty="0"/>
          </a:p>
        </p:txBody>
      </p:sp>
      <p:sp>
        <p:nvSpPr>
          <p:cNvPr id="22535" name="Slide Number Placeholder 4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82A22A94-1CB2-844B-B681-22657C7CE040}" type="slidenum">
              <a:rPr lang="en-US" sz="1200" b="1">
                <a:solidFill>
                  <a:srgbClr val="000000"/>
                </a:solidFill>
                <a:latin typeface="Garamond" charset="0"/>
              </a:rPr>
              <a:pPr algn="r" eaLnBrk="1" hangingPunct="1"/>
              <a:t>22</a:t>
            </a:fld>
            <a:endParaRPr lang="en-US" sz="1200" b="1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dir="u"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scenarios: Voting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370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scenarios: Level of investment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903786"/>
              </p:ext>
            </p:extLst>
          </p:nvPr>
        </p:nvGraphicFramePr>
        <p:xfrm>
          <a:off x="381000" y="1219200"/>
          <a:ext cx="415197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218634"/>
              </p:ext>
            </p:extLst>
          </p:nvPr>
        </p:nvGraphicFramePr>
        <p:xfrm>
          <a:off x="4648200" y="1219200"/>
          <a:ext cx="415197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21933"/>
              </p:ext>
            </p:extLst>
          </p:nvPr>
        </p:nvGraphicFramePr>
        <p:xfrm>
          <a:off x="381000" y="3657600"/>
          <a:ext cx="415197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891020"/>
              </p:ext>
            </p:extLst>
          </p:nvPr>
        </p:nvGraphicFramePr>
        <p:xfrm>
          <a:off x="4648200" y="3657600"/>
          <a:ext cx="415197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3904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Graphic spid="18" grpId="0">
        <p:bldSub>
          <a:bldChart bld="series"/>
        </p:bldSub>
      </p:bldGraphic>
      <p:bldGraphic spid="19" grpId="0">
        <p:bldSub>
          <a:bldChart bld="series"/>
        </p:bldSub>
      </p:bldGraphic>
      <p:bldGraphic spid="20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/>
          <a:lstStyle/>
          <a:p>
            <a:r>
              <a:rPr lang="en-US" dirty="0" smtClean="0"/>
              <a:t>All scenarios: </a:t>
            </a:r>
            <a:r>
              <a:rPr lang="en-US" dirty="0"/>
              <a:t>Funding sources, policy </a:t>
            </a:r>
            <a:r>
              <a:rPr lang="en-US" dirty="0" smtClean="0"/>
              <a:t>level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0025754"/>
              </p:ext>
            </p:extLst>
          </p:nvPr>
        </p:nvGraphicFramePr>
        <p:xfrm>
          <a:off x="418171" y="11430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4783919"/>
              </p:ext>
            </p:extLst>
          </p:nvPr>
        </p:nvGraphicFramePr>
        <p:xfrm>
          <a:off x="4648200" y="11430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08837884"/>
              </p:ext>
            </p:extLst>
          </p:nvPr>
        </p:nvGraphicFramePr>
        <p:xfrm>
          <a:off x="418171" y="35814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ontent Placeholder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0394500"/>
              </p:ext>
            </p:extLst>
          </p:nvPr>
        </p:nvGraphicFramePr>
        <p:xfrm>
          <a:off x="4648200" y="35814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345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Graphic spid="14" grpId="0">
        <p:bldSub>
          <a:bldChart bld="series"/>
        </p:bldSub>
      </p:bldGraphic>
      <p:bldGraphic spid="15" grpId="0">
        <p:bldSub>
          <a:bldChart bld="series"/>
        </p:bldSub>
      </p:bldGraphic>
      <p:bldGraphic spid="16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Wrap Up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Subtitle 1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579-6CCF-7C4D-B6F0-BA91F22779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Key Ideas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96E447-AC9A-4E4E-899A-F445EC9CAED8}" type="slidenum">
              <a:rPr lang="en-US" sz="900">
                <a:latin typeface="Verdana" charset="0"/>
              </a:rPr>
              <a:pPr/>
              <a:t>3</a:t>
            </a:fld>
            <a:endParaRPr lang="en-US" sz="900">
              <a:latin typeface="Verdana" charset="0"/>
            </a:endParaRPr>
          </a:p>
        </p:txBody>
      </p:sp>
      <p:pic>
        <p:nvPicPr>
          <p:cNvPr id="3174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1295400"/>
            <a:ext cx="6571898" cy="707886"/>
          </a:xfrm>
          <a:prstGeom prst="rect">
            <a:avLst/>
          </a:prstGeom>
          <a:solidFill>
            <a:srgbClr val="8EB1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Fast paced, Interconnected, Chaotic, Minimal </a:t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>Government </a:t>
            </a:r>
            <a:r>
              <a:rPr lang="en-US" sz="2000" dirty="0">
                <a:latin typeface="+mn-lt"/>
              </a:rPr>
              <a:t>intervention, Commercial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600" y="2446338"/>
            <a:ext cx="6689681" cy="707886"/>
          </a:xfrm>
          <a:prstGeom prst="rect">
            <a:avLst/>
          </a:prstGeom>
          <a:solidFill>
            <a:srgbClr val="B2BA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Heavy handed, Regulated, Slower pace,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Feel of 1970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sz="2000" dirty="0">
                <a:latin typeface="+mn-lt"/>
              </a:rPr>
              <a:t>s PBS broadcast, Strong government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2599" y="3567113"/>
            <a:ext cx="6487643" cy="707886"/>
          </a:xfrm>
          <a:prstGeom prst="rect">
            <a:avLst/>
          </a:prstGeom>
          <a:solidFill>
            <a:srgbClr val="DABD2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Self-Reliance, Merging cultures, </a:t>
            </a:r>
            <a:r>
              <a:rPr lang="en-US" sz="2000" dirty="0" smtClean="0">
                <a:latin typeface="+mn-lt"/>
              </a:rPr>
              <a:t>Trading Blocs, </a:t>
            </a:r>
            <a:r>
              <a:rPr lang="en-US" sz="2000" dirty="0">
                <a:latin typeface="+mn-lt"/>
              </a:rPr>
              <a:t>Re-domestication of manufacturing</a:t>
            </a:r>
          </a:p>
        </p:txBody>
      </p:sp>
      <p:pic>
        <p:nvPicPr>
          <p:cNvPr id="31754" name="Picture 12" descr="C:\Users\Roberto\Desktop\Naftastiq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0913"/>
            <a:ext cx="9175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3" descr="C:\Users\Roberto\Desktop\2010 08 26 Logo Or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6572" y="4594399"/>
            <a:ext cx="3158768" cy="1094367"/>
            <a:chOff x="526572" y="5327404"/>
            <a:chExt cx="2261156" cy="783386"/>
          </a:xfrm>
        </p:grpSpPr>
        <p:pic>
          <p:nvPicPr>
            <p:cNvPr id="14" name="Picture 13" descr="icon_millions_markets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2" y="5343870"/>
              <a:ext cx="2261156" cy="76692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280289" y="5327404"/>
              <a:ext cx="1507437" cy="7640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52600" y="4778375"/>
            <a:ext cx="640338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Mfg. clusters, Make close to consumption,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Dispersed demographics, Nuclear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renaissance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10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Differences Between Scenarios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36206"/>
              </p:ext>
            </p:extLst>
          </p:nvPr>
        </p:nvGraphicFramePr>
        <p:xfrm>
          <a:off x="228600" y="2255698"/>
          <a:ext cx="8747637" cy="3794435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55612"/>
                <a:gridCol w="1834805"/>
                <a:gridCol w="1484382"/>
                <a:gridCol w="1414263"/>
                <a:gridCol w="1558575"/>
              </a:tblGrid>
              <a:tr h="280935">
                <a:tc>
                  <a:txBody>
                    <a:bodyPr/>
                    <a:lstStyle/>
                    <a:p>
                      <a:pPr marL="519113" indent="-519113" algn="ctr"/>
                      <a:r>
                        <a:rPr lang="en-US" sz="1600" b="1" dirty="0" smtClean="0"/>
                        <a:t>Global Trade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 (physical)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</a:tr>
              <a:tr h="4257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Resource Availability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Low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</a:t>
                      </a:r>
                      <a:endParaRPr lang="en-US" sz="1600" b="1" dirty="0"/>
                    </a:p>
                  </a:txBody>
                  <a:tcPr marL="9525" marR="9525" marT="9525" marB="0" anchor="ctr" horzOverflow="overflow"/>
                </a:tc>
              </a:tr>
              <a:tr h="4257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Energy Cost</a:t>
                      </a:r>
                      <a:r>
                        <a:rPr lang="en-US" sz="1600" baseline="0" dirty="0" smtClean="0"/>
                        <a:t> Level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Energy Cost Variability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Level</a:t>
                      </a:r>
                      <a:r>
                        <a:rPr lang="en-US" sz="1600" baseline="0" dirty="0" smtClean="0"/>
                        <a:t> of Environmental Awareness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 as Today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Population</a:t>
                      </a:r>
                      <a:r>
                        <a:rPr lang="en-US" sz="1600" baseline="0" dirty="0" smtClean="0"/>
                        <a:t> Dispersion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Growth</a:t>
                      </a:r>
                      <a:r>
                        <a:rPr lang="en-US" sz="1400" baseline="0" dirty="0" smtClean="0"/>
                        <a:t> in SW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Growth in Biggest</a:t>
                      </a:r>
                      <a:r>
                        <a:rPr lang="en-US" sz="1400" baseline="0" dirty="0" smtClean="0"/>
                        <a:t> Cities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Growth in Biggest Cities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Rise</a:t>
                      </a:r>
                      <a:r>
                        <a:rPr lang="en-US" sz="1400" baseline="0" dirty="0" smtClean="0"/>
                        <a:t> in Mid Tiered Cities</a:t>
                      </a:r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Energy Sources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Majority NA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 Foreign &amp; Domestic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Majority Foreign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Majority Domestic</a:t>
                      </a:r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Level of Migration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 w/in Bloc, Low between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Low</a:t>
                      </a:r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Migration Policy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Low</a:t>
                      </a:r>
                    </a:p>
                  </a:txBody>
                  <a:tcPr marL="9525" marR="9525" marT="9525" marB="0" anchor="ctr" horzOverflow="overflow"/>
                </a:tc>
              </a:tr>
              <a:tr h="285325">
                <a:tc>
                  <a:txBody>
                    <a:bodyPr/>
                    <a:lstStyle/>
                    <a:p>
                      <a:pPr marL="230188" indent="-230188" algn="ctr"/>
                      <a:r>
                        <a:rPr lang="en-US" sz="1600" dirty="0" smtClean="0"/>
                        <a:t>Currency Fluctuations</a:t>
                      </a:r>
                      <a:endParaRPr lang="en-US" sz="16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 w/in Bloc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</a:t>
                      </a:r>
                      <a:endParaRPr lang="en-US" sz="1400" dirty="0"/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Low</a:t>
                      </a: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  <p:sp>
        <p:nvSpPr>
          <p:cNvPr id="307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3A95FD-80BD-C942-9A86-66D6AC59EFA1}" type="slidenum">
              <a:rPr lang="en-US" sz="900">
                <a:latin typeface="Verdana" charset="0"/>
              </a:rPr>
              <a:pPr/>
              <a:t>4</a:t>
            </a:fld>
            <a:endParaRPr lang="en-US" sz="900">
              <a:latin typeface="Verdana" charset="0"/>
            </a:endParaRPr>
          </a:p>
        </p:txBody>
      </p:sp>
      <p:pic>
        <p:nvPicPr>
          <p:cNvPr id="3076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7" y="1143000"/>
            <a:ext cx="904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1" name="Picture 9" descr="C:\Users\Roberto\Desktop\Naftastiq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33" y="1143000"/>
            <a:ext cx="9175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2" name="Picture 12" descr="C:\Users\Roberto\Desktop\2010 08 26 Logo Or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88" y="1128569"/>
            <a:ext cx="106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32749" y="1221674"/>
            <a:ext cx="741950" cy="953282"/>
            <a:chOff x="8032749" y="1221674"/>
            <a:chExt cx="741950" cy="9532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4249" y="1221674"/>
              <a:ext cx="642551" cy="6703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2749" y="1891990"/>
              <a:ext cx="741950" cy="2829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individual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2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Marketplace: Voting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537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Marketplace: Level of investment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98840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08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 dirty="0"/>
              <a:t>Global Marketplace: </a:t>
            </a:r>
            <a:r>
              <a:rPr lang="en-US" dirty="0" smtClean="0"/>
              <a:t>Funding sources, policy level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24470"/>
              </p:ext>
            </p:extLst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04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Millions of Markets: Voting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33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66814913B774C798A588F9E8FF87B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scenario seems most like TODAY?"/>
  <p:tag name="ANSWERSALIAS" val="Naftastique!|smicln|One World Order|smicln|Global Marketplace|smicln|Millions of Markets"/>
  <p:tag name="SLIDEORDER" val="2"/>
  <p:tag name="SLIDEGUID" val="E0A84D8BBAFB41EA987803B4E301F030"/>
  <p:tag name="VALUES" val="No Value|smicln|No Value|smicln|No Value|smicln|No Value"/>
  <p:tag name="RESPONSESGATHERED" val="True"/>
  <p:tag name="TOTALRESPONSES" val="45"/>
  <p:tag name="RESPONSECOUNT" val="45"/>
  <p:tag name="SLICED" val="False"/>
  <p:tag name="RESPONSES" val="3;3;3;3;3;3;3;3;3;3;3;4;4;3;3;4;3;3;3;3;1;3;3;3;4;3;1;3;3;3;3;3;4;3;2;3;3;1;3;3;3;3;3;3;4;"/>
  <p:tag name="CHARTSTRINGSTD" val="3 1 35 6"/>
  <p:tag name="CHARTSTRINGREV" val="6 35 1 3"/>
  <p:tag name="CHARTSTRINGSTDPER" val="0.0666666666666667 0.0222222222222222 0.777777777777778 0.133333333333333"/>
  <p:tag name="CHARTSTRINGREVPER" val="0.133333333333333 0.777777777777778 0.0222222222222222 0.0666666666666667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4"/>
  <p:tag name="BULLETTYPE" val="ppBulletArabicPeriod"/>
  <p:tag name="ANSWERTEXT" val="Naftastique!&#10;One World Order&#10;Global Marketplace&#10;Millions of Market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66814913B774C798A588F9E8FF87B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scenario seems most like TODAY?"/>
  <p:tag name="ANSWERSALIAS" val="Naftastique!|smicln|One World Order|smicln|Global Marketplace|smicln|Millions of Markets"/>
  <p:tag name="VALUES" val="No Value|smicln|No Value|smicln|No Value|smicln|No Value"/>
  <p:tag name="SLIDEORDER" val="3"/>
  <p:tag name="SLIDEGUID" val="359733B82E2A428D8004295B0380007D"/>
  <p:tag name="RESPONSESGATHERED" val="True"/>
  <p:tag name="TOTALRESPONSES" val="44"/>
  <p:tag name="RESPONSECOUNT" val="44"/>
  <p:tag name="SLICED" val="False"/>
  <p:tag name="RESPONSES" val="4;4;1;1;4;3;2;4;1;2;3;1;4;2;-;3;-;1;3;1;1;1;1;2;3;1;3;3;3;4;1;1;3;3;3;3;4;1;4;4;3;4;1;4;1;3;"/>
  <p:tag name="CHARTSTRINGSTD" val="15 4 14 11"/>
  <p:tag name="CHARTSTRINGREV" val="11 14 4 15"/>
  <p:tag name="CHARTSTRINGSTDPER" val="0.340909090909091 0.0909090909090909 0.318181818181818 0.25"/>
  <p:tag name="CHARTSTRINGREVPER" val="0.25 0.318181818181818 0.0909090909090909 0.340909090909091"/>
  <p:tag name="ANONYMOUSTEMP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4"/>
  <p:tag name="BULLETTYPE" val="ppBulletArabicPeriod"/>
  <p:tag name="ANSWERTEXT" val="Naftastique!&#10;One World Order&#10;Global Marketplace&#10;Millions of Market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66814913B774C798A588F9E8FF87BC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Naftastique!|smicln|One World Order|smicln|Global Marketplace|smicln|Millions of Markets"/>
  <p:tag name="QUESTIONALIAS" val="Which scenario would you PREFER to occur?"/>
  <p:tag name="VALUES" val="No Value|smicln|No Value|smicln|No Value|smicln|No Value"/>
  <p:tag name="SLIDEORDER" val="3"/>
  <p:tag name="SLIDEGUID" val="4E18877387AB40A09B6F8FE6D501051D"/>
  <p:tag name="RESPONSESGATHERED" val="True"/>
  <p:tag name="TOTALRESPONSES" val="43"/>
  <p:tag name="RESPONSECOUNT" val="43"/>
  <p:tag name="SLICED" val="False"/>
  <p:tag name="RESPONSES" val="4;4;-;4;3;-;3;4;4;3;3;4;4;4;-;3;3;4;3;-;4;4;3;4;3;4;1;3;3;3;3;3;3;4;3;4;4;4;4;4;4;4;3;1;4;4;4;"/>
  <p:tag name="CHARTSTRINGSTD" val="2 0 17 24"/>
  <p:tag name="CHARTSTRINGREV" val="24 17 0 2"/>
  <p:tag name="CHARTSTRINGSTDPER" val="0.0465116279069767 0 0.395348837209302 0.558139534883721"/>
  <p:tag name="CHARTSTRINGREVPER" val="0.558139534883721 0.395348837209302 0 0.0465116279069767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24"/>
  <p:tag name="BULLETTYPE" val="ppBulletArabicPeriod"/>
  <p:tag name="ANSWERTEXT" val="Naftastique!&#10;One World Order&#10;Global Marketplace&#10;Millions of Market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1453</Words>
  <Application>Microsoft Macintosh PowerPoint</Application>
  <PresentationFormat>On-screen Show (4:3)</PresentationFormat>
  <Paragraphs>256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Chart</vt:lpstr>
      <vt:lpstr> </vt:lpstr>
      <vt:lpstr>Four Future Freight Flow Scenarios</vt:lpstr>
      <vt:lpstr>Key Ideas</vt:lpstr>
      <vt:lpstr>Differences Between Scenarios</vt:lpstr>
      <vt:lpstr>Results from individual scenarios</vt:lpstr>
      <vt:lpstr>Global Marketplace: Voting results</vt:lpstr>
      <vt:lpstr>Global Marketplace: Level of investment</vt:lpstr>
      <vt:lpstr>Global Marketplace: Funding sources, policy level</vt:lpstr>
      <vt:lpstr>Millions of Markets: Voting results</vt:lpstr>
      <vt:lpstr>Millions of Markets: Level of investment</vt:lpstr>
      <vt:lpstr>Millions of Markets: Funding sources, policy level</vt:lpstr>
      <vt:lpstr>Natfastique!: Voting results</vt:lpstr>
      <vt:lpstr>Naftastique: Level of investment</vt:lpstr>
      <vt:lpstr>Naftastique: Funding sources, policy level</vt:lpstr>
      <vt:lpstr>One World Order: Voting results</vt:lpstr>
      <vt:lpstr>One World Order: Level of investment</vt:lpstr>
      <vt:lpstr>One World Order: Funding sources, policy level</vt:lpstr>
      <vt:lpstr>Which scenario seems most like TODAY?</vt:lpstr>
      <vt:lpstr>Which scenario is MOST LIKELY to occur?</vt:lpstr>
      <vt:lpstr>Which scenario do you PREFER to occur?</vt:lpstr>
      <vt:lpstr>Cross-scenario comparison</vt:lpstr>
      <vt:lpstr>Cross-Scenario Comparisons</vt:lpstr>
      <vt:lpstr>All scenarios: Voting results</vt:lpstr>
      <vt:lpstr>All scenarios: Level of investment</vt:lpstr>
      <vt:lpstr>All scenarios: Funding sources, policy level</vt:lpstr>
      <vt:lpstr>Wrap Up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adfasdf</dc:title>
  <dc:creator>Chris Caplice</dc:creator>
  <cp:lastModifiedBy>Chris Caplice</cp:lastModifiedBy>
  <cp:revision>210</cp:revision>
  <cp:lastPrinted>2012-02-09T21:54:54Z</cp:lastPrinted>
  <dcterms:created xsi:type="dcterms:W3CDTF">2012-02-03T23:10:42Z</dcterms:created>
  <dcterms:modified xsi:type="dcterms:W3CDTF">2012-02-24T01:14:20Z</dcterms:modified>
</cp:coreProperties>
</file>